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notesMasterIdLst>
    <p:notesMasterId r:id="rId28"/>
  </p:notesMasterIdLst>
  <p:handoutMasterIdLst>
    <p:handoutMasterId r:id="rId29"/>
  </p:handoutMasterIdLst>
  <p:sldIdLst>
    <p:sldId id="256" r:id="rId5"/>
    <p:sldId id="295" r:id="rId6"/>
    <p:sldId id="281" r:id="rId7"/>
    <p:sldId id="282" r:id="rId8"/>
    <p:sldId id="283" r:id="rId9"/>
    <p:sldId id="313" r:id="rId10"/>
    <p:sldId id="287" r:id="rId11"/>
    <p:sldId id="284" r:id="rId12"/>
    <p:sldId id="273" r:id="rId13"/>
    <p:sldId id="257" r:id="rId14"/>
    <p:sldId id="264" r:id="rId15"/>
    <p:sldId id="263" r:id="rId16"/>
    <p:sldId id="272" r:id="rId17"/>
    <p:sldId id="293" r:id="rId18"/>
    <p:sldId id="307" r:id="rId19"/>
    <p:sldId id="310" r:id="rId20"/>
    <p:sldId id="292" r:id="rId21"/>
    <p:sldId id="270" r:id="rId22"/>
    <p:sldId id="304" r:id="rId23"/>
    <p:sldId id="315" r:id="rId24"/>
    <p:sldId id="306" r:id="rId25"/>
    <p:sldId id="312" r:id="rId26"/>
    <p:sldId id="301" r:id="rId27"/>
  </p:sldIdLst>
  <p:sldSz cx="9144000" cy="5143500" type="screen16x9"/>
  <p:notesSz cx="6858000" cy="9144000"/>
  <p:embeddedFontLst>
    <p:embeddedFont>
      <p:font typeface="Cambria Math" panose="02040503050406030204" pitchFamily="18" charset="0"/>
      <p:regular r:id="rId30"/>
    </p:embeddedFont>
    <p:embeddedFont>
      <p:font typeface="TheSans UHH" panose="020B0502050302020203" pitchFamily="34" charset="0"/>
      <p:regular r:id="rId31"/>
      <p:bold r:id="rId32"/>
      <p:italic r:id="rId33"/>
      <p:boldItalic r:id="rId34"/>
    </p:embeddedFont>
    <p:embeddedFont>
      <p:font typeface="TheSans UHH Bold Caps" panose="020B0702050302020203" pitchFamily="34" charset="0"/>
      <p:bold r:id="rId35"/>
    </p:embeddedFont>
    <p:embeddedFont>
      <p:font typeface="TheSans UHH Bold Caps" panose="020B0702050302020203" pitchFamily="34" charset="0"/>
      <p:bold r:id="rId35"/>
    </p:embeddedFont>
    <p:embeddedFont>
      <p:font typeface="TheSans UHH Regular" panose="020B0502050302020203" pitchFamily="34" charset="0"/>
      <p:regular r:id="rId36"/>
    </p:embeddedFont>
  </p:embeddedFontLst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itte fügen Sie einen Abschnittsnamen ein" id="{08ADE9BD-D0E4-4A4C-8370-21ACDE2D7AF2}">
          <p14:sldIdLst>
            <p14:sldId id="256"/>
            <p14:sldId id="295"/>
            <p14:sldId id="281"/>
            <p14:sldId id="282"/>
            <p14:sldId id="283"/>
            <p14:sldId id="313"/>
            <p14:sldId id="287"/>
            <p14:sldId id="284"/>
            <p14:sldId id="273"/>
            <p14:sldId id="257"/>
            <p14:sldId id="264"/>
            <p14:sldId id="263"/>
            <p14:sldId id="272"/>
            <p14:sldId id="293"/>
            <p14:sldId id="307"/>
            <p14:sldId id="310"/>
            <p14:sldId id="292"/>
            <p14:sldId id="270"/>
            <p14:sldId id="304"/>
            <p14:sldId id="315"/>
            <p14:sldId id="306"/>
            <p14:sldId id="312"/>
            <p14:sldId id="301"/>
          </p14:sldIdLst>
        </p14:section>
      </p14:sectionLst>
    </p:ext>
    <p:ext uri="{EFAFB233-063F-42B5-8137-9DF3F51BA10A}">
      <p15:sldGuideLst xmlns:p15="http://schemas.microsoft.com/office/powerpoint/2012/main">
        <p15:guide id="2" pos="113" userDrawn="1">
          <p15:clr>
            <a:srgbClr val="A4A3A4"/>
          </p15:clr>
        </p15:guide>
        <p15:guide id="3" pos="5602" userDrawn="1">
          <p15:clr>
            <a:srgbClr val="A4A3A4"/>
          </p15:clr>
        </p15:guide>
        <p15:guide id="4" orient="horz" pos="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515B"/>
    <a:srgbClr val="009C00"/>
    <a:srgbClr val="9DA8AD"/>
    <a:srgbClr val="3B515B"/>
    <a:srgbClr val="B6BFC3"/>
    <a:srgbClr val="027099"/>
    <a:srgbClr val="008CC0"/>
    <a:srgbClr val="009CD1"/>
    <a:srgbClr val="E5F5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E25DEF-6976-A792-5F85-F7B2DCBFD4BA}" v="21" dt="2024-03-18T11:15:38.8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76" autoAdjust="0"/>
    <p:restoredTop sz="86485" autoAdjust="0"/>
  </p:normalViewPr>
  <p:slideViewPr>
    <p:cSldViewPr snapToObjects="1">
      <p:cViewPr varScale="1">
        <p:scale>
          <a:sx n="126" d="100"/>
          <a:sy n="126" d="100"/>
        </p:scale>
        <p:origin x="1494" y="90"/>
      </p:cViewPr>
      <p:guideLst>
        <p:guide pos="113"/>
        <p:guide pos="5602"/>
        <p:guide orient="horz" pos="350"/>
      </p:guideLst>
    </p:cSldViewPr>
  </p:slideViewPr>
  <p:outlineViewPr>
    <p:cViewPr>
      <p:scale>
        <a:sx n="33" d="100"/>
        <a:sy n="33" d="100"/>
      </p:scale>
      <p:origin x="0" y="-154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6" d="100"/>
          <a:sy n="66" d="100"/>
        </p:scale>
        <p:origin x="3134" y="4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font" Target="fonts/font5.fntdata"/><Relationship Id="rId42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3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7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4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echler" userId="S::david.bechler@studium.uni-hamburg.de::52b230aa-b777-46bb-a20a-2bbbe27f2de1" providerId="AD" clId="Web-{ACCFFDD8-DF1C-8243-8758-5BFF8D95E13D}"/>
    <pc:docChg chg="addSld modSection">
      <pc:chgData name="David Bechler" userId="S::david.bechler@studium.uni-hamburg.de::52b230aa-b777-46bb-a20a-2bbbe27f2de1" providerId="AD" clId="Web-{ACCFFDD8-DF1C-8243-8758-5BFF8D95E13D}" dt="2024-03-04T08:08:50.353" v="0"/>
      <pc:docMkLst>
        <pc:docMk/>
      </pc:docMkLst>
      <pc:sldChg chg="add">
        <pc:chgData name="David Bechler" userId="S::david.bechler@studium.uni-hamburg.de::52b230aa-b777-46bb-a20a-2bbbe27f2de1" providerId="AD" clId="Web-{ACCFFDD8-DF1C-8243-8758-5BFF8D95E13D}" dt="2024-03-04T08:08:50.353" v="0"/>
        <pc:sldMkLst>
          <pc:docMk/>
          <pc:sldMk cId="2704986486" sldId="270"/>
        </pc:sldMkLst>
      </pc:sldChg>
    </pc:docChg>
  </pc:docChgLst>
  <pc:docChgLst>
    <pc:chgData name="David Bechler" userId="S::david.bechler@studium.uni-hamburg.de::52b230aa-b777-46bb-a20a-2bbbe27f2de1" providerId="AD" clId="Web-{FC7F1AB4-1849-DE7A-DDE4-3A844A6287EE}"/>
    <pc:docChg chg="modSld">
      <pc:chgData name="David Bechler" userId="S::david.bechler@studium.uni-hamburg.de::52b230aa-b777-46bb-a20a-2bbbe27f2de1" providerId="AD" clId="Web-{FC7F1AB4-1849-DE7A-DDE4-3A844A6287EE}" dt="2024-02-26T08:36:59.485" v="4" actId="20577"/>
      <pc:docMkLst>
        <pc:docMk/>
      </pc:docMkLst>
      <pc:sldChg chg="modSp">
        <pc:chgData name="David Bechler" userId="S::david.bechler@studium.uni-hamburg.de::52b230aa-b777-46bb-a20a-2bbbe27f2de1" providerId="AD" clId="Web-{FC7F1AB4-1849-DE7A-DDE4-3A844A6287EE}" dt="2024-02-26T08:36:59.485" v="4" actId="20577"/>
        <pc:sldMkLst>
          <pc:docMk/>
          <pc:sldMk cId="1029740526" sldId="256"/>
        </pc:sldMkLst>
        <pc:spChg chg="mod">
          <ac:chgData name="David Bechler" userId="S::david.bechler@studium.uni-hamburg.de::52b230aa-b777-46bb-a20a-2bbbe27f2de1" providerId="AD" clId="Web-{FC7F1AB4-1849-DE7A-DDE4-3A844A6287EE}" dt="2024-02-26T08:36:59.485" v="4" actId="20577"/>
          <ac:spMkLst>
            <pc:docMk/>
            <pc:sldMk cId="1029740526" sldId="256"/>
            <ac:spMk id="3" creationId="{97189D70-0F38-5F65-B1F7-AC3543E3B219}"/>
          </ac:spMkLst>
        </pc:spChg>
      </pc:sldChg>
    </pc:docChg>
  </pc:docChgLst>
  <pc:docChgLst>
    <pc:chgData name="David Bechler" userId="S::david.bechler@studium.uni-hamburg.de::52b230aa-b777-46bb-a20a-2bbbe27f2de1" providerId="AD" clId="Web-{B3E25DEF-6976-A792-5F85-F7B2DCBFD4BA}"/>
    <pc:docChg chg="modSld">
      <pc:chgData name="David Bechler" userId="S::david.bechler@studium.uni-hamburg.de::52b230aa-b777-46bb-a20a-2bbbe27f2de1" providerId="AD" clId="Web-{B3E25DEF-6976-A792-5F85-F7B2DCBFD4BA}" dt="2024-03-18T11:15:38.641" v="19" actId="20577"/>
      <pc:docMkLst>
        <pc:docMk/>
      </pc:docMkLst>
      <pc:sldChg chg="modSp">
        <pc:chgData name="David Bechler" userId="S::david.bechler@studium.uni-hamburg.de::52b230aa-b777-46bb-a20a-2bbbe27f2de1" providerId="AD" clId="Web-{B3E25DEF-6976-A792-5F85-F7B2DCBFD4BA}" dt="2024-03-18T11:15:38.641" v="19" actId="20577"/>
        <pc:sldMkLst>
          <pc:docMk/>
          <pc:sldMk cId="1029740526" sldId="256"/>
        </pc:sldMkLst>
        <pc:spChg chg="mod">
          <ac:chgData name="David Bechler" userId="S::david.bechler@studium.uni-hamburg.de::52b230aa-b777-46bb-a20a-2bbbe27f2de1" providerId="AD" clId="Web-{B3E25DEF-6976-A792-5F85-F7B2DCBFD4BA}" dt="2024-03-18T11:15:38.641" v="19" actId="20577"/>
          <ac:spMkLst>
            <pc:docMk/>
            <pc:sldMk cId="1029740526" sldId="256"/>
            <ac:spMk id="3" creationId="{97189D70-0F38-5F65-B1F7-AC3543E3B219}"/>
          </ac:spMkLst>
        </pc:spChg>
      </pc:sldChg>
    </pc:docChg>
  </pc:docChgLst>
  <pc:docChgLst>
    <pc:chgData name="Sebastian Lorenz" userId="b4ddaa6b-c8bd-46a2-8b15-beb870e8b042" providerId="ADAL" clId="{AF01E846-73EB-4861-8CBA-A46B5C855213}"/>
    <pc:docChg chg="modSld sldOrd">
      <pc:chgData name="Sebastian Lorenz" userId="b4ddaa6b-c8bd-46a2-8b15-beb870e8b042" providerId="ADAL" clId="{AF01E846-73EB-4861-8CBA-A46B5C855213}" dt="2024-03-10T13:33:07.702" v="5"/>
      <pc:docMkLst>
        <pc:docMk/>
      </pc:docMkLst>
      <pc:sldChg chg="ord">
        <pc:chgData name="Sebastian Lorenz" userId="b4ddaa6b-c8bd-46a2-8b15-beb870e8b042" providerId="ADAL" clId="{AF01E846-73EB-4861-8CBA-A46B5C855213}" dt="2024-03-10T13:33:07.702" v="5"/>
        <pc:sldMkLst>
          <pc:docMk/>
          <pc:sldMk cId="394169551" sldId="295"/>
        </pc:sldMkLst>
      </pc:sldChg>
    </pc:docChg>
  </pc:docChgLst>
  <pc:docChgLst>
    <pc:chgData name="David Bechler" userId="S::david.bechler@studium.uni-hamburg.de::52b230aa-b777-46bb-a20a-2bbbe27f2de1" providerId="AD" clId="Web-{3460AB27-F35C-2986-4F36-73A282541EEE}"/>
    <pc:docChg chg="modSld">
      <pc:chgData name="David Bechler" userId="S::david.bechler@studium.uni-hamburg.de::52b230aa-b777-46bb-a20a-2bbbe27f2de1" providerId="AD" clId="Web-{3460AB27-F35C-2986-4F36-73A282541EEE}" dt="2024-02-25T14:07:45.079" v="7" actId="20577"/>
      <pc:docMkLst>
        <pc:docMk/>
      </pc:docMkLst>
      <pc:sldChg chg="modSp">
        <pc:chgData name="David Bechler" userId="S::david.bechler@studium.uni-hamburg.de::52b230aa-b777-46bb-a20a-2bbbe27f2de1" providerId="AD" clId="Web-{3460AB27-F35C-2986-4F36-73A282541EEE}" dt="2024-02-25T14:07:45.079" v="7" actId="20577"/>
        <pc:sldMkLst>
          <pc:docMk/>
          <pc:sldMk cId="1029740526" sldId="256"/>
        </pc:sldMkLst>
        <pc:spChg chg="mod">
          <ac:chgData name="David Bechler" userId="S::david.bechler@studium.uni-hamburg.de::52b230aa-b777-46bb-a20a-2bbbe27f2de1" providerId="AD" clId="Web-{3460AB27-F35C-2986-4F36-73A282541EEE}" dt="2024-02-25T14:07:45.079" v="7" actId="20577"/>
          <ac:spMkLst>
            <pc:docMk/>
            <pc:sldMk cId="1029740526" sldId="256"/>
            <ac:spMk id="3" creationId="{97189D70-0F38-5F65-B1F7-AC3543E3B219}"/>
          </ac:spMkLst>
        </pc:spChg>
      </pc:sldChg>
    </pc:docChg>
  </pc:docChgLst>
  <pc:docChgLst>
    <pc:chgData name="David Bechler" userId="S::david.bechler@studium.uni-hamburg.de::52b230aa-b777-46bb-a20a-2bbbe27f2de1" providerId="AD" clId="Web-{4DCFB87E-788A-04C5-6054-7C2D1AB62A14}"/>
    <pc:docChg chg="addSld delSld modSld addSection delSection modSection">
      <pc:chgData name="David Bechler" userId="S::david.bechler@studium.uni-hamburg.de::52b230aa-b777-46bb-a20a-2bbbe27f2de1" providerId="AD" clId="Web-{4DCFB87E-788A-04C5-6054-7C2D1AB62A14}" dt="2024-02-27T13:28:08.533" v="148" actId="20577"/>
      <pc:docMkLst>
        <pc:docMk/>
      </pc:docMkLst>
      <pc:sldChg chg="add del">
        <pc:chgData name="David Bechler" userId="S::david.bechler@studium.uni-hamburg.de::52b230aa-b777-46bb-a20a-2bbbe27f2de1" providerId="AD" clId="Web-{4DCFB87E-788A-04C5-6054-7C2D1AB62A14}" dt="2024-02-27T13:25:20.179" v="2"/>
        <pc:sldMkLst>
          <pc:docMk/>
          <pc:sldMk cId="596131034" sldId="306"/>
        </pc:sldMkLst>
      </pc:sldChg>
      <pc:sldChg chg="modSp new">
        <pc:chgData name="David Bechler" userId="S::david.bechler@studium.uni-hamburg.de::52b230aa-b777-46bb-a20a-2bbbe27f2de1" providerId="AD" clId="Web-{4DCFB87E-788A-04C5-6054-7C2D1AB62A14}" dt="2024-02-27T13:28:08.533" v="148" actId="20577"/>
        <pc:sldMkLst>
          <pc:docMk/>
          <pc:sldMk cId="2864286225" sldId="312"/>
        </pc:sldMkLst>
        <pc:spChg chg="mod">
          <ac:chgData name="David Bechler" userId="S::david.bechler@studium.uni-hamburg.de::52b230aa-b777-46bb-a20a-2bbbe27f2de1" providerId="AD" clId="Web-{4DCFB87E-788A-04C5-6054-7C2D1AB62A14}" dt="2024-02-27T13:25:36.961" v="10" actId="1076"/>
          <ac:spMkLst>
            <pc:docMk/>
            <pc:sldMk cId="2864286225" sldId="312"/>
            <ac:spMk id="2" creationId="{730341F0-D444-EF7E-E2CF-4B0F2282378B}"/>
          </ac:spMkLst>
        </pc:spChg>
        <pc:spChg chg="mod">
          <ac:chgData name="David Bechler" userId="S::david.bechler@studium.uni-hamburg.de::52b230aa-b777-46bb-a20a-2bbbe27f2de1" providerId="AD" clId="Web-{4DCFB87E-788A-04C5-6054-7C2D1AB62A14}" dt="2024-02-27T13:28:08.533" v="148" actId="20577"/>
          <ac:spMkLst>
            <pc:docMk/>
            <pc:sldMk cId="2864286225" sldId="312"/>
            <ac:spMk id="3" creationId="{904BE776-2BB9-1E82-668F-CF7FDBE3A7BE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Mappe3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Mappe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Mappe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C:\Users\Administrator\Desktop\Microsoft%20Excel-Arbeitsblatt%20(neu)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Mappe3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Tabelle1!$G$1</c:f>
              <c:strCache>
                <c:ptCount val="1"/>
                <c:pt idx="0">
                  <c:v>Wirtschaftswachstum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Tabelle1!$F$2:$F$11</c:f>
              <c:numCache>
                <c:formatCode>0</c:formatCode>
                <c:ptCount val="10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6</c:v>
                </c:pt>
                <c:pt idx="4">
                  <c:v>5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4</c:v>
                </c:pt>
                <c:pt idx="9">
                  <c:v>5</c:v>
                </c:pt>
              </c:numCache>
            </c:numRef>
          </c:xVal>
          <c:yVal>
            <c:numRef>
              <c:f>Tabelle1!$G$2:$G$11</c:f>
              <c:numCache>
                <c:formatCode>0.00</c:formatCode>
                <c:ptCount val="10"/>
                <c:pt idx="0">
                  <c:v>3.15</c:v>
                </c:pt>
                <c:pt idx="1">
                  <c:v>4.05</c:v>
                </c:pt>
                <c:pt idx="2">
                  <c:v>3.45</c:v>
                </c:pt>
                <c:pt idx="3">
                  <c:v>4.6500000000000004</c:v>
                </c:pt>
                <c:pt idx="4">
                  <c:v>4.2</c:v>
                </c:pt>
                <c:pt idx="5">
                  <c:v>2.4</c:v>
                </c:pt>
                <c:pt idx="6">
                  <c:v>2.7</c:v>
                </c:pt>
                <c:pt idx="7">
                  <c:v>3.6</c:v>
                </c:pt>
                <c:pt idx="8">
                  <c:v>4.05</c:v>
                </c:pt>
                <c:pt idx="9">
                  <c:v>4.5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993A-48F8-BBEA-3920C7B067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04303232"/>
        <c:axId val="1005957120"/>
      </c:scatterChart>
      <c:valAx>
        <c:axId val="10043032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Innovationsausgaben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005957120"/>
        <c:crosses val="autoZero"/>
        <c:crossBetween val="midCat"/>
      </c:valAx>
      <c:valAx>
        <c:axId val="1005957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Wirtschaftswachstum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0043032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Wirtschaftswachstum (in %)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Tabelle1!$A$2:$A$6</c:f>
              <c:numCache>
                <c:formatCode>General</c:formatCode>
                <c:ptCount val="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</c:numCache>
            </c:numRef>
          </c:xVal>
          <c:yVal>
            <c:numRef>
              <c:f>Tabelle1!$B$2:$B$6</c:f>
              <c:numCache>
                <c:formatCode>General</c:formatCode>
                <c:ptCount val="5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FD76-461B-B338-6272176BFB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85165776"/>
        <c:axId val="1065383456"/>
      </c:scatterChart>
      <c:valAx>
        <c:axId val="6851657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Innovationsausgaben (in Millionen Euro)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065383456"/>
        <c:crosses val="autoZero"/>
        <c:crossBetween val="midCat"/>
      </c:valAx>
      <c:valAx>
        <c:axId val="10653834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Wirtschaftswachstum in %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6851657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Wirtschaftswachstum (in %)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Tabelle1!$A$2:$A$6</c:f>
              <c:numCache>
                <c:formatCode>General</c:formatCode>
                <c:ptCount val="5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</c:numCache>
            </c:numRef>
          </c:xVal>
          <c:yVal>
            <c:numRef>
              <c:f>Tabelle1!$B$2:$B$6</c:f>
              <c:numCache>
                <c:formatCode>General</c:formatCode>
                <c:ptCount val="5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6A33-4B12-AD39-0E7A244934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85165776"/>
        <c:axId val="1065383456"/>
      </c:scatterChart>
      <c:valAx>
        <c:axId val="6851657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Innovationsausgaben (in Millionen Euro)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065383456"/>
        <c:crosses val="autoZero"/>
        <c:crossBetween val="midCat"/>
      </c:valAx>
      <c:valAx>
        <c:axId val="10653834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Wirtschaftswachstum in %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6851657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 sz="1800" b="0" i="0" baseline="0" dirty="0">
                <a:effectLst/>
              </a:rPr>
              <a:t>Wirtschaftswachstum (in %)</a:t>
            </a:r>
            <a:endParaRPr lang="de-DE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WW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Tabelle1!$A$2:$A$8</c:f>
              <c:numCache>
                <c:formatCode>General</c:formatCode>
                <c:ptCount val="7"/>
                <c:pt idx="0">
                  <c:v>5</c:v>
                </c:pt>
                <c:pt idx="1">
                  <c:v>10</c:v>
                </c:pt>
                <c:pt idx="2">
                  <c:v>15</c:v>
                </c:pt>
                <c:pt idx="3">
                  <c:v>20</c:v>
                </c:pt>
                <c:pt idx="4">
                  <c:v>25</c:v>
                </c:pt>
                <c:pt idx="5">
                  <c:v>30</c:v>
                </c:pt>
                <c:pt idx="6">
                  <c:v>35</c:v>
                </c:pt>
              </c:numCache>
            </c:numRef>
          </c:xVal>
          <c:yVal>
            <c:numRef>
              <c:f>Tabelle1!$B$2:$B$8</c:f>
              <c:numCache>
                <c:formatCode>General</c:formatCode>
                <c:ptCount val="7"/>
                <c:pt idx="0">
                  <c:v>3</c:v>
                </c:pt>
                <c:pt idx="1">
                  <c:v>5</c:v>
                </c:pt>
                <c:pt idx="2">
                  <c:v>7</c:v>
                </c:pt>
                <c:pt idx="3">
                  <c:v>9</c:v>
                </c:pt>
                <c:pt idx="4">
                  <c:v>11</c:v>
                </c:pt>
                <c:pt idx="5">
                  <c:v>6</c:v>
                </c:pt>
                <c:pt idx="6">
                  <c:v>12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60CF-4B4B-B6E0-82ECAC41E6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71289808"/>
        <c:axId val="956219904"/>
      </c:scatterChart>
      <c:valAx>
        <c:axId val="8712898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Innovationsausgaben (in Millionen Euro)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956219904"/>
        <c:crosses val="autoZero"/>
        <c:crossBetween val="midCat"/>
      </c:valAx>
      <c:valAx>
        <c:axId val="95621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Wirtschaftswachstum (in 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712898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 dirty="0"/>
              <a:t>Wirtschaftswachstum und</a:t>
            </a:r>
            <a:r>
              <a:rPr lang="de-DE" baseline="0" dirty="0"/>
              <a:t> Innovationsausgaben</a:t>
            </a:r>
            <a:endParaRPr lang="de-DE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>
        <c:manualLayout>
          <c:layoutTarget val="inner"/>
          <c:xMode val="edge"/>
          <c:yMode val="edge"/>
          <c:x val="0.14165649923641055"/>
          <c:y val="0.19860776439089695"/>
          <c:w val="0.81503526928495762"/>
          <c:h val="0.56362352296324403"/>
        </c:manualLayout>
      </c:layout>
      <c:scatterChart>
        <c:scatterStyle val="lineMarker"/>
        <c:varyColors val="0"/>
        <c:ser>
          <c:idx val="0"/>
          <c:order val="0"/>
          <c:tx>
            <c:strRef>
              <c:f>Tabelle1!$G$1</c:f>
              <c:strCache>
                <c:ptCount val="1"/>
                <c:pt idx="0">
                  <c:v>Wirtschaftswachstum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Tabelle1!$F$2:$F$11</c:f>
              <c:numCache>
                <c:formatCode>0</c:formatCode>
                <c:ptCount val="10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6</c:v>
                </c:pt>
                <c:pt idx="4">
                  <c:v>5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4</c:v>
                </c:pt>
                <c:pt idx="9">
                  <c:v>5</c:v>
                </c:pt>
              </c:numCache>
            </c:numRef>
          </c:xVal>
          <c:yVal>
            <c:numRef>
              <c:f>Tabelle1!$G$2:$G$11</c:f>
              <c:numCache>
                <c:formatCode>0.00</c:formatCode>
                <c:ptCount val="10"/>
                <c:pt idx="0">
                  <c:v>3.15</c:v>
                </c:pt>
                <c:pt idx="1">
                  <c:v>4.05</c:v>
                </c:pt>
                <c:pt idx="2">
                  <c:v>3.45</c:v>
                </c:pt>
                <c:pt idx="3">
                  <c:v>4.6500000000000004</c:v>
                </c:pt>
                <c:pt idx="4">
                  <c:v>4.2</c:v>
                </c:pt>
                <c:pt idx="5">
                  <c:v>2.4</c:v>
                </c:pt>
                <c:pt idx="6">
                  <c:v>2.7</c:v>
                </c:pt>
                <c:pt idx="7">
                  <c:v>3.6</c:v>
                </c:pt>
                <c:pt idx="8">
                  <c:v>4.05</c:v>
                </c:pt>
                <c:pt idx="9">
                  <c:v>4.5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E24-4951-A22B-F92CB5F559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04303232"/>
        <c:axId val="1005957120"/>
      </c:scatterChart>
      <c:valAx>
        <c:axId val="10043032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Innovationsausgaben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005957120"/>
        <c:crosses val="autoZero"/>
        <c:crossBetween val="midCat"/>
      </c:valAx>
      <c:valAx>
        <c:axId val="1005957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Wirtschaftswachstum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0043032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322579-3BCF-D748-A2B1-13C370832227}" type="datetimeFigureOut">
              <a:rPr lang="de-DE" smtClean="0">
                <a:latin typeface="Calibri" panose="020F0502020204030204" pitchFamily="34" charset="0"/>
              </a:rPr>
              <a:t>06.05.2025</a:t>
            </a:fld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4D7AD7-FD44-8444-A38A-7B8FFD50E3B1}" type="slidenum">
              <a:rPr lang="de-DE" smtClean="0">
                <a:latin typeface="Calibri" panose="020F0502020204030204" pitchFamily="34" charset="0"/>
              </a:rPr>
              <a:t>‹Nr.›</a:t>
            </a:fld>
            <a:endParaRPr lang="de-D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42631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B2E59258-C19A-D949-846D-8B6CB38182F3}" type="datetimeFigureOut">
              <a:rPr lang="de-DE" smtClean="0"/>
              <a:pPr/>
              <a:t>06.05.2025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3C606240-9D1C-3843-B28E-77756B6151F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342711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92943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4596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7-12</a:t>
            </a:r>
          </a:p>
        </p:txBody>
      </p:sp>
    </p:spTree>
    <p:extLst>
      <p:ext uri="{BB962C8B-B14F-4D97-AF65-F5344CB8AC3E}">
        <p14:creationId xmlns:p14="http://schemas.microsoft.com/office/powerpoint/2010/main" val="3247246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_Bild_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13">
            <a:extLst>
              <a:ext uri="{FF2B5EF4-FFF2-40B4-BE49-F238E27FC236}">
                <a16:creationId xmlns:a16="http://schemas.microsoft.com/office/drawing/2014/main" id="{8BBFB6AB-BD0D-CB4B-9728-6AD2FDB3D49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681215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EF3FFAF6-38B4-EC48-808A-73D35839C2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pic>
        <p:nvPicPr>
          <p:cNvPr id="7" name="background-84678_1920.jp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052006"/>
            <a:ext cx="9144000" cy="2455847"/>
          </a:xfrm>
          <a:prstGeom prst="rect">
            <a:avLst/>
          </a:prstGeom>
        </p:spPr>
      </p:pic>
      <p:sp>
        <p:nvSpPr>
          <p:cNvPr id="8" name="Bildplatzhalter 6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052007"/>
            <a:ext cx="9144000" cy="24558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11" name="Gerade Verbindung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57080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f_Headline_Text_und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1779662"/>
            <a:ext cx="4572000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7D51EC7-430C-D54B-BB14-BFC0D4B86EAE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4BC1399-E221-E348-817F-A1570F7D90C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B8745DF-4F7A-C843-98DC-DCD98DD0109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8479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g_Headline_Bild_u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15" hasCustomPrompt="1"/>
          </p:nvPr>
        </p:nvSpPr>
        <p:spPr>
          <a:xfrm>
            <a:off x="214768" y="1779662"/>
            <a:ext cx="4171028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4577435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72AC3EB-3430-1349-A19C-02E4197ABD7D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B044FE5-2F6A-7041-9F8B-B986A9E9817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D0A6D2E-ADFC-2943-8255-0F520D9F323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76739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h_Headline_Text_und_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algn="l"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Tabellenplatzhalter 11"/>
          <p:cNvSpPr>
            <a:spLocks noGrp="1"/>
          </p:cNvSpPr>
          <p:nvPr>
            <p:ph type="tbl" sz="quarter" idx="16" hasCustomPrompt="1"/>
          </p:nvPr>
        </p:nvSpPr>
        <p:spPr>
          <a:xfrm>
            <a:off x="4572000" y="1779662"/>
            <a:ext cx="4176713" cy="28796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Tabelle mit Alternativtext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A29C8C0-874D-ED42-B7AA-9341B574BE5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BB6B01C-4FCF-CB4D-90CE-C326DBD9D20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76C3BC2-5241-2242-9D91-48AF5119BBE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8013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rafiken_Tabellen_Bilder_unischtbare_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nhaltsplatzhalter 21"/>
          <p:cNvSpPr>
            <a:spLocks noGrp="1"/>
          </p:cNvSpPr>
          <p:nvPr>
            <p:ph sz="quarter" idx="13" hasCustomPrompt="1"/>
          </p:nvPr>
        </p:nvSpPr>
        <p:spPr>
          <a:xfrm>
            <a:off x="323528" y="1347614"/>
            <a:ext cx="8425185" cy="33123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"/>
              </a:defRPr>
            </a:lvl2pPr>
            <a:lvl3pPr>
              <a:defRPr sz="2600">
                <a:latin typeface="TheSans UHH"/>
              </a:defRPr>
            </a:lvl3pPr>
            <a:lvl4pPr>
              <a:defRPr sz="2600">
                <a:latin typeface="TheSans UHH"/>
              </a:defRPr>
            </a:lvl4pPr>
            <a:lvl5pPr>
              <a:defRPr sz="2600">
                <a:latin typeface="TheSans UHH"/>
              </a:defRPr>
            </a:lvl5pPr>
          </a:lstStyle>
          <a:p>
            <a:pPr lvl="0"/>
            <a:r>
              <a:rPr lang="de-DE" dirty="0"/>
              <a:t>Grafiken, Tabellen, Bilder, etc. Bitte mit Alternativtext versehen.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7F74627-F125-8D49-A3F9-96166A0B0D2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9BBD305-837C-0E41-BEBC-3280C7391E7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B9C95E0-F0B8-9D41-8D2F-FD01943EF11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25553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a_Kapitelfolie_einfarbiger_HG_Hell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A9E1338-AB7B-1147-B97A-34E5222669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Headline des nachfolgenden Kapitels</a:t>
            </a:r>
          </a:p>
        </p:txBody>
      </p:sp>
      <p:cxnSp>
        <p:nvCxnSpPr>
          <p:cNvPr id="5" name="Gerade Verbindung 4">
            <a:extLst>
              <a:ext uri="{FF2B5EF4-FFF2-40B4-BE49-F238E27FC236}">
                <a16:creationId xmlns:a16="http://schemas.microsoft.com/office/drawing/2014/main" id="{5CCBDACE-4486-B244-AD82-ACBF86988F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4254621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Kapitelfolie_einfarbiger_HG_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D2D5666D-DD08-FB4E-89E6-DDEBDE6DA7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Headline des nachfolgenden Kapitels</a:t>
            </a:r>
          </a:p>
        </p:txBody>
      </p:sp>
      <p:cxnSp>
        <p:nvCxnSpPr>
          <p:cNvPr id="4" name="Gerade Verbindung 3">
            <a:extLst>
              <a:ext uri="{FF2B5EF4-FFF2-40B4-BE49-F238E27FC236}">
                <a16:creationId xmlns:a16="http://schemas.microsoft.com/office/drawing/2014/main" id="{84877466-D934-E94B-87D7-F45E77A432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557401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Leerseite_unsichtbare_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 hidden="1">
            <a:extLst>
              <a:ext uri="{FF2B5EF4-FFF2-40B4-BE49-F238E27FC236}">
                <a16:creationId xmlns:a16="http://schemas.microsoft.com/office/drawing/2014/main" id="{CBFE5B7B-3B95-C043-BB34-2A277601C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algn="l"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2BD08BA-13EA-E54B-84CB-D68FE5545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9531825-4A1E-E045-B431-45CE2BEDC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06C2600-20BB-F048-B90E-34135BB72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1167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_zwei_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platzhalter 13">
            <a:extLst>
              <a:ext uri="{FF2B5EF4-FFF2-40B4-BE49-F238E27FC236}">
                <a16:creationId xmlns:a16="http://schemas.microsoft.com/office/drawing/2014/main" id="{1DDD041E-DBF9-6D48-993C-62DD3D91D7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3579862"/>
            <a:ext cx="4395258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33F5C484-EF40-FE47-9DFE-5167591A75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pic>
        <p:nvPicPr>
          <p:cNvPr id="9" name="background-84678_1920.jp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>
            <a:fillRect/>
          </a:stretch>
        </p:blipFill>
        <p:spPr>
          <a:xfrm>
            <a:off x="0" y="1059306"/>
            <a:ext cx="4497917" cy="2455340"/>
          </a:xfrm>
          <a:prstGeom prst="rect">
            <a:avLst/>
          </a:prstGeom>
        </p:spPr>
      </p:pic>
      <p:pic>
        <p:nvPicPr>
          <p:cNvPr id="10" name="background-84678_1920.jp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6083" y="1052007"/>
            <a:ext cx="4497917" cy="2462639"/>
          </a:xfrm>
          <a:prstGeom prst="rect">
            <a:avLst/>
          </a:prstGeom>
        </p:spPr>
      </p:pic>
      <p:sp>
        <p:nvSpPr>
          <p:cNvPr id="12" name="Bildplatzhalter 15"/>
          <p:cNvSpPr>
            <a:spLocks noGrp="1"/>
          </p:cNvSpPr>
          <p:nvPr>
            <p:ph type="pic" sz="quarter" idx="11" hasCustomPrompt="1"/>
          </p:nvPr>
        </p:nvSpPr>
        <p:spPr>
          <a:xfrm>
            <a:off x="-1" y="1065475"/>
            <a:ext cx="4497917" cy="24553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aseline="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sp>
        <p:nvSpPr>
          <p:cNvPr id="13" name="Bildplatzhalter 17"/>
          <p:cNvSpPr>
            <a:spLocks noGrp="1"/>
          </p:cNvSpPr>
          <p:nvPr>
            <p:ph type="pic" sz="quarter" idx="12" hasCustomPrompt="1"/>
          </p:nvPr>
        </p:nvSpPr>
        <p:spPr>
          <a:xfrm>
            <a:off x="4646082" y="1066607"/>
            <a:ext cx="4711867" cy="24548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Bild einfügen und mit Alternativtext versehen</a:t>
            </a:r>
          </a:p>
        </p:txBody>
      </p:sp>
      <p:cxnSp>
        <p:nvCxnSpPr>
          <p:cNvPr id="19" name="Gerade Verbindung 18">
            <a:extLst>
              <a:ext uri="{FF2B5EF4-FFF2-40B4-BE49-F238E27FC236}">
                <a16:creationId xmlns:a16="http://schemas.microsoft.com/office/drawing/2014/main" id="{AB18881F-3A1A-C240-A3D5-F269619F19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819367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a_Titelfolie_einfarbiger_HG_Stein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0">
                <a:srgbClr val="3B515B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10" name="Textplatzhalter 13">
            <a:extLst>
              <a:ext uri="{FF2B5EF4-FFF2-40B4-BE49-F238E27FC236}">
                <a16:creationId xmlns:a16="http://schemas.microsoft.com/office/drawing/2014/main" id="{F055B374-5667-9B40-AE1E-7F5FCDB7FF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825231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2F8586F0-C563-C342-B9DD-A1AE90DE2C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cxnSp>
        <p:nvCxnSpPr>
          <p:cNvPr id="8" name="Gerade Verbindung 7">
            <a:extLst>
              <a:ext uri="{FF2B5EF4-FFF2-40B4-BE49-F238E27FC236}">
                <a16:creationId xmlns:a16="http://schemas.microsoft.com/office/drawing/2014/main" id="{5486D3BD-BA29-4D44-ACB6-A4BD67D521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67305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b_Titelfolie_einfarbiger_HG_Hell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052006"/>
            <a:ext cx="9144000" cy="409149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8" name="Textplatzhalter 13">
            <a:extLst>
              <a:ext uri="{FF2B5EF4-FFF2-40B4-BE49-F238E27FC236}">
                <a16:creationId xmlns:a16="http://schemas.microsoft.com/office/drawing/2014/main" id="{A15EFE3B-8C68-D046-A599-0AB2AFDEB2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4" y="3579862"/>
            <a:ext cx="4609207" cy="370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2pPr>
            <a:lvl3pPr marL="9144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3pPr>
            <a:lvl4pPr marL="13716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4pPr>
            <a:lvl5pPr marL="1828800" indent="0">
              <a:buNone/>
              <a:defRPr sz="2000">
                <a:solidFill>
                  <a:srgbClr val="FFFFFF"/>
                </a:solidFill>
                <a:latin typeface="TheSans Uhh Bold Caps"/>
                <a:cs typeface="TheSans Uhh Bold Caps"/>
              </a:defRPr>
            </a:lvl5pPr>
          </a:lstStyle>
          <a:p>
            <a:pPr lvl="0"/>
            <a:r>
              <a:rPr lang="de-DE" dirty="0"/>
              <a:t>Name des Referenten/der Referentin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7971F460-DBE2-1E4C-966C-B8FAF52ED6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1520" y="3994928"/>
            <a:ext cx="8096400" cy="1015200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Dies ist ein Blindtext. Hier steht die Headline oder der Name der Veranstaltung</a:t>
            </a:r>
          </a:p>
        </p:txBody>
      </p:sp>
      <p:cxnSp>
        <p:nvCxnSpPr>
          <p:cNvPr id="6" name="Gerade Verbindung 5">
            <a:extLst>
              <a:ext uri="{FF2B5EF4-FFF2-40B4-BE49-F238E27FC236}">
                <a16:creationId xmlns:a16="http://schemas.microsoft.com/office/drawing/2014/main" id="{30DD3040-AF2F-7548-9EA1-E3F2AA2D5A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3988132"/>
            <a:ext cx="8172400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510171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a_Headline_u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853C8E57-9E26-F24E-A712-1E94C05C3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93148" y="48351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8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69" y="1779662"/>
            <a:ext cx="8533695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E82A3FC-B200-F340-859E-4491DBC5752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6827D40-E2F4-6842-9A47-30F9FFAFC9C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/>
              <a:t>SS23, Mark Spektor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5EBE37D-D2A8-AA46-A4B0-38A84F66B5B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5652120" y="4675956"/>
            <a:ext cx="3093449" cy="453133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7070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b_Headline_und_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el 1">
            <a:extLst>
              <a:ext uri="{FF2B5EF4-FFF2-40B4-BE49-F238E27FC236}">
                <a16:creationId xmlns:a16="http://schemas.microsoft.com/office/drawing/2014/main" id="{2185142B-85C3-B845-BE6A-A2B184C345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1" y="1779662"/>
            <a:ext cx="8534151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6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3B10F18-E336-5F4B-B287-AFBD8386C6A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B3CB7CE-68EE-634C-A60B-5AB834390A3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9B799CB-85F9-3B41-BD6A-AE3965D5F36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6613200" y="4767263"/>
            <a:ext cx="2133600" cy="273844"/>
          </a:xfrm>
        </p:spPr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5828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c_Headline_und_zweispaltiger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itel 1">
            <a:extLst>
              <a:ext uri="{FF2B5EF4-FFF2-40B4-BE49-F238E27FC236}">
                <a16:creationId xmlns:a16="http://schemas.microsoft.com/office/drawing/2014/main" id="{1239BC7E-F651-4B40-9646-BE82FC8F72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21477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 typeface="Arial"/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2000">
                <a:solidFill>
                  <a:schemeClr val="tx1"/>
                </a:solidFill>
                <a:latin typeface="TheSans UHH Regular"/>
                <a:cs typeface="TheSans UHH Regular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4572000" y="1779662"/>
            <a:ext cx="4171028" cy="2880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600">
                <a:latin typeface="TheSans UHH Bold Caps"/>
              </a:defRPr>
            </a:lvl2pPr>
            <a:lvl3pPr>
              <a:defRPr sz="2600">
                <a:latin typeface="TheSans UHH Bold Caps"/>
              </a:defRPr>
            </a:lvl3pPr>
            <a:lvl4pPr>
              <a:defRPr sz="2600">
                <a:latin typeface="TheSans UHH Bold Caps"/>
              </a:defRPr>
            </a:lvl4pPr>
            <a:lvl5pPr>
              <a:defRPr sz="2600">
                <a:latin typeface="TheSans UHH Bold Caps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FA889BB-8733-E443-8B07-DDEE0CF51EAC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B0F8018-999B-664A-A015-D9D75F27149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73C8DF9-716F-554C-ACA3-DAE92F29A78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2916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d_Headline_und_zweispaltige_Li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80504275-399A-C44F-825C-5719C17EDE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2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4576063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769B562-7FA6-894A-98DE-37E50E748CA6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A6AB9E8-E1D8-AD45-A908-867BB1D82E6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3A43B6D-0AE8-9C41-B679-BAD57E58419B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5654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e_Headline_Text_und_L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0" y="1059582"/>
            <a:ext cx="9144000" cy="0"/>
          </a:xfrm>
          <a:prstGeom prst="line">
            <a:avLst/>
          </a:prstGeom>
          <a:ln w="254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">
            <a:extLst>
              <a:ext uri="{FF2B5EF4-FFF2-40B4-BE49-F238E27FC236}">
                <a16:creationId xmlns:a16="http://schemas.microsoft.com/office/drawing/2014/main" id="{A9A02BB1-54BA-0044-B44B-AFBD148F79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68" y="1203598"/>
            <a:ext cx="8533695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Hier steht die Folien-Überschrift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214312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1450"/>
              </a:spcBef>
              <a:buClr>
                <a:schemeClr val="accent1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180000" indent="0">
              <a:buClr>
                <a:schemeClr val="tx1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2pPr>
            <a:lvl3pPr marL="360000" indent="0">
              <a:buClr>
                <a:schemeClr val="bg2"/>
              </a:buClr>
              <a:buFont typeface="Wingdings" charset="2"/>
              <a:buNone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4576063" y="1779662"/>
            <a:ext cx="4172400" cy="2879651"/>
          </a:xfrm>
          <a:prstGeom prst="rect">
            <a:avLst/>
          </a:prstGeom>
        </p:spPr>
        <p:txBody>
          <a:bodyPr vert="horz"/>
          <a:lstStyle>
            <a:lvl1pPr marL="180000" indent="-180000">
              <a:spcBef>
                <a:spcPts val="1450"/>
              </a:spcBef>
              <a:buClr>
                <a:schemeClr val="accent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60000" indent="-180000">
              <a:buClr>
                <a:schemeClr val="tx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540000" indent="-180000">
              <a:buClr>
                <a:schemeClr val="bg2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4pPr>
            <a:lvl5pPr marL="180000" indent="-180000">
              <a:buClr>
                <a:schemeClr val="accent1"/>
              </a:buClr>
              <a:buFont typeface="Wingdings" charset="2"/>
              <a:buChar char="§"/>
              <a:defRPr sz="2000">
                <a:solidFill>
                  <a:srgbClr val="3B515B"/>
                </a:solidFill>
                <a:latin typeface="TheSans UHH Regular"/>
                <a:cs typeface="TheSans UHH Regular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075F02A-DDE1-1940-A6AD-6A78B42B16BC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3B308B6-51D4-CF4A-A9C5-3936348803A3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SS23, Mark Spektor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279428B-5977-E14F-9476-AE9828EFFDF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5857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50" y="4767263"/>
            <a:ext cx="2133600" cy="273844"/>
          </a:xfrm>
          <a:prstGeom prst="rect">
            <a:avLst/>
          </a:prstGeom>
        </p:spPr>
        <p:txBody>
          <a:bodyPr vert="horz" lIns="0" tIns="45720" rIns="90000" bIns="45720" rtlCol="0" anchor="ctr"/>
          <a:lstStyle>
            <a:lvl1pPr algn="l"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984004" y="4767263"/>
            <a:ext cx="317599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SS23, Mark Spektor</a:t>
            </a:r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14863" y="4767263"/>
            <a:ext cx="2133600" cy="273844"/>
          </a:xfrm>
          <a:prstGeom prst="rect">
            <a:avLst/>
          </a:prstGeom>
        </p:spPr>
        <p:txBody>
          <a:bodyPr vert="horz" lIns="91440" tIns="46800" rIns="0" bIns="45720" rtlCol="0" anchor="ctr"/>
          <a:lstStyle>
            <a:lvl1pPr algn="r"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fld id="{3E01A2B2-10AD-754B-9B4C-E5B6FED423D0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1" name="UHH-Logo_2010_Farbe_RGB.png" descr="Bildbeschreibung: Es handelt sich um das Logo der Universität Hamburg auf weißem Hintergrund. Es besteht aus einem roten Quadrat auf der linken Seite, in dem in weißer Schrift oben links &quot;UHH&quot; steht und unten rechts das Wappen der Stadt Hamburg, eine Burg, abgebildet sind. Rechts neben dem Symbol steht &quot;Universität Hamburg&quot;. Unter dem Symbol und dem Schriftzug steht in Großbuchstaben und durch senkrechte Striche getrennt von links nach rechts: &quot;Der Forschung&quot;; &quot;Der Lehre&quot;; &quot;Der Bildung&quot;. " title="Logo der Universität Hamburg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957550" cy="907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577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6" r:id="rId3"/>
    <p:sldLayoutId id="2147483670" r:id="rId4"/>
    <p:sldLayoutId id="2147483669" r:id="rId5"/>
    <p:sldLayoutId id="2147483677" r:id="rId6"/>
    <p:sldLayoutId id="2147483671" r:id="rId7"/>
    <p:sldLayoutId id="2147483676" r:id="rId8"/>
    <p:sldLayoutId id="2147483678" r:id="rId9"/>
    <p:sldLayoutId id="2147483672" r:id="rId10"/>
    <p:sldLayoutId id="2147483681" r:id="rId11"/>
    <p:sldLayoutId id="2147483673" r:id="rId12"/>
    <p:sldLayoutId id="2147483674" r:id="rId13"/>
    <p:sldLayoutId id="2147483679" r:id="rId14"/>
    <p:sldLayoutId id="2147483680" r:id="rId15"/>
    <p:sldLayoutId id="2147483675" r:id="rId16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04" userDrawn="1">
          <p15:clr>
            <a:srgbClr val="F26B43"/>
          </p15:clr>
        </p15:guide>
        <p15:guide id="3" pos="551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www.scribbr.de/richtig-zitieren/abbildungen-zitieren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particify.uni-hamburg.de/p/94212550" TargetMode="Externa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www.scribbr.de/methodik/guetekriterien/" TargetMode="External"/><Relationship Id="rId4" Type="http://schemas.openxmlformats.org/officeDocument/2006/relationships/hyperlink" Target="https://www.scribbr.de/methodik/guetekriterien-qualitativer-forschung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5FF6A76C-4F60-96AF-C93F-84CD188992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0824" y="3579862"/>
            <a:ext cx="8065592" cy="370800"/>
          </a:xfrm>
        </p:spPr>
        <p:txBody>
          <a:bodyPr/>
          <a:lstStyle/>
          <a:p>
            <a:r>
              <a:rPr lang="de-DE" dirty="0"/>
              <a:t>Mark Spektor, </a:t>
            </a:r>
            <a:r>
              <a:rPr lang="de-DE" dirty="0" err="1"/>
              <a:t>M.Sc</a:t>
            </a:r>
            <a:r>
              <a:rPr lang="de-DE" dirty="0"/>
              <a:t>.											     SS2024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7189D70-0F38-5F65-B1F7-AC3543E3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lang="de-DE" sz="2000" dirty="0">
                <a:latin typeface="Calibri"/>
                <a:ea typeface="Calibri"/>
                <a:cs typeface="Calibri"/>
              </a:rPr>
              <a:t>6. Analysemethoden</a:t>
            </a:r>
            <a:r>
              <a:rPr lang="de-DE" sz="2000" b="1" dirty="0">
                <a:effectLst/>
                <a:latin typeface="Calibri"/>
                <a:ea typeface="Calibri"/>
                <a:cs typeface="Calibri"/>
              </a:rPr>
              <a:t> in </a:t>
            </a:r>
            <a:r>
              <a:rPr lang="de-DE" sz="2000" dirty="0">
                <a:latin typeface="Calibri"/>
                <a:ea typeface="Calibri"/>
                <a:cs typeface="Calibri"/>
              </a:rPr>
              <a:t>der Praxis: Qualitative </a:t>
            </a:r>
            <a:r>
              <a:rPr lang="de-DE" sz="2000" b="1" dirty="0">
                <a:effectLst/>
                <a:latin typeface="Calibri"/>
                <a:ea typeface="Calibri"/>
                <a:cs typeface="Calibri"/>
              </a:rPr>
              <a:t>und quantitative </a:t>
            </a:r>
            <a:r>
              <a:rPr lang="de-DE" sz="2000" dirty="0">
                <a:latin typeface="Calibri"/>
                <a:ea typeface="Calibri"/>
                <a:cs typeface="Calibri"/>
              </a:rPr>
              <a:t>Ansätze</a:t>
            </a:r>
            <a:endParaRPr lang="en-US" dirty="0">
              <a:ea typeface="Calibri" panose="020F0502020204030204" pitchFamily="34" charset="0"/>
            </a:endParaRPr>
          </a:p>
          <a:p>
            <a:r>
              <a:rPr lang="de-DE" sz="2000" dirty="0">
                <a:latin typeface="Calibri"/>
                <a:ea typeface="Aptos" panose="020B0004020202020204" pitchFamily="34" charset="0"/>
                <a:cs typeface="Calibri"/>
              </a:rPr>
              <a:t>                                                                 </a:t>
            </a:r>
            <a:r>
              <a:rPr lang="de-DE" sz="2000" dirty="0">
                <a:latin typeface="Calibri"/>
                <a:ea typeface="Calibri"/>
                <a:cs typeface="Calibri"/>
              </a:rPr>
              <a:t>  </a:t>
            </a:r>
            <a:r>
              <a:rPr lang="de-DE" sz="2000" dirty="0">
                <a:latin typeface="Aptos"/>
                <a:ea typeface="Calibri"/>
                <a:cs typeface="Calibri"/>
              </a:rPr>
              <a:t>        </a:t>
            </a:r>
            <a:r>
              <a:rPr lang="de-DE" sz="2000" dirty="0">
                <a:latin typeface="Calibri"/>
                <a:ea typeface="Calibri"/>
                <a:cs typeface="Calibri"/>
              </a:rPr>
              <a:t>        </a:t>
            </a:r>
            <a:r>
              <a:rPr lang="de-DE" sz="2000" dirty="0">
                <a:latin typeface="Aptos"/>
                <a:ea typeface="Calibri"/>
                <a:cs typeface="Calibri"/>
              </a:rPr>
              <a:t>          </a:t>
            </a:r>
            <a:br>
              <a:rPr lang="de-DE" sz="2000" dirty="0">
                <a:latin typeface="Aptos"/>
                <a:ea typeface="Calibri"/>
                <a:cs typeface="Calibri"/>
              </a:rPr>
            </a:br>
            <a:r>
              <a:rPr lang="de-DE" sz="2000" dirty="0">
                <a:latin typeface="Aptos"/>
                <a:ea typeface="Calibri"/>
                <a:cs typeface="Calibri"/>
              </a:rPr>
              <a:t>														     </a:t>
            </a:r>
            <a:r>
              <a:rPr lang="de-DE" sz="1800" b="0" dirty="0">
                <a:latin typeface="Calibri"/>
                <a:ea typeface="Calibri"/>
                <a:cs typeface="Calibri"/>
              </a:rPr>
              <a:t>15.05.2024 </a:t>
            </a:r>
            <a:endParaRPr lang="en-US" dirty="0"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29740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DCD7A5-5243-362C-1687-BF45743F5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556" y="627387"/>
            <a:ext cx="7992887" cy="503882"/>
          </a:xfrm>
        </p:spPr>
        <p:txBody>
          <a:bodyPr/>
          <a:lstStyle/>
          <a:p>
            <a:pPr algn="ctr"/>
            <a:r>
              <a:rPr lang="de-DE" sz="2400" dirty="0"/>
              <a:t>Einfache Linearen Regression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platzhalter 2">
                <a:extLst>
                  <a:ext uri="{FF2B5EF4-FFF2-40B4-BE49-F238E27FC236}">
                    <a16:creationId xmlns:a16="http://schemas.microsoft.com/office/drawing/2014/main" id="{F45B8A13-A227-19C6-6BA7-76718B806731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0" y="1059582"/>
                <a:ext cx="9144000" cy="4083917"/>
              </a:xfrm>
            </p:spPr>
            <p:txBody>
              <a:bodyPr>
                <a:no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de-DE" sz="1400" u="sng" dirty="0">
                    <a:latin typeface="+mn-lt"/>
                  </a:rPr>
                  <a:t>Ausdruck durch Gleichung: </a:t>
                </a:r>
                <a:r>
                  <a:rPr lang="de-DE" sz="1400" dirty="0">
                    <a:latin typeface="+mn-lt"/>
                  </a:rPr>
                  <a:t>					</a:t>
                </a:r>
                <a14:m>
                  <m:oMath xmlns:m="http://schemas.openxmlformats.org/officeDocument/2006/math">
                    <m:r>
                      <a:rPr lang="de-DE" sz="1400" b="0" i="1" smtClean="0">
                        <a:latin typeface="Cambria Math" panose="02040503050406030204" pitchFamily="18" charset="0"/>
                      </a:rPr>
                      <m:t>𝑌</m:t>
                    </m:r>
                    <m:r>
                      <a:rPr lang="de-DE" sz="1400" b="0" i="1" smtClean="0"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de-DE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de-DE" sz="1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de-DE" sz="14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de-DE" sz="140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1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de-DE" sz="14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de-DE" sz="1400" b="0" i="1" smtClean="0">
                        <a:latin typeface="Cambria Math" panose="02040503050406030204" pitchFamily="18" charset="0"/>
                      </a:rPr>
                      <m:t>𝑋</m:t>
                    </m:r>
                    <m:r>
                      <a:rPr lang="de-DE" sz="1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de-DE" sz="1400" b="0" i="1" smtClean="0"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endParaRPr lang="de-DE" sz="1400" dirty="0">
                  <a:latin typeface="+mn-lt"/>
                </a:endParaRPr>
              </a:p>
              <a:p>
                <a:pPr marL="1085850" lvl="1" indent="-342900">
                  <a:spcBef>
                    <a:spcPts val="600"/>
                  </a:spcBef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de-DE" sz="1400" dirty="0">
                  <a:latin typeface="+mn-lt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de-DE" sz="1400" u="sng" dirty="0">
                    <a:latin typeface="+mn-lt"/>
                  </a:rPr>
                  <a:t>Bedeutung der Parameter:</a:t>
                </a:r>
              </a:p>
              <a:p>
                <a:pPr marL="342900" indent="-342900">
                  <a:spcBef>
                    <a:spcPts val="600"/>
                  </a:spcBef>
                  <a:spcAft>
                    <a:spcPts val="600"/>
                  </a:spcAft>
                  <a:buFont typeface="Courier New" panose="02070309020205020404" pitchFamily="49" charset="0"/>
                  <a:buChar char="o"/>
                </a:pPr>
                <a:r>
                  <a:rPr lang="de-DE" sz="1400" b="0" dirty="0">
                    <a:latin typeface="+mn-lt"/>
                  </a:rPr>
                  <a:t>𝑌: 	BIP pro Kopf 		(</a:t>
                </a:r>
                <a:r>
                  <a:rPr lang="de-DE" sz="1400" b="0" dirty="0">
                    <a:solidFill>
                      <a:srgbClr val="0070C0"/>
                    </a:solidFill>
                    <a:latin typeface="+mn-lt"/>
                  </a:rPr>
                  <a:t>abhängige Variable</a:t>
                </a:r>
                <a:r>
                  <a:rPr lang="de-DE" sz="1400" b="0" dirty="0">
                    <a:latin typeface="+mn-lt"/>
                  </a:rPr>
                  <a:t>)</a:t>
                </a:r>
              </a:p>
              <a:p>
                <a:pPr marL="342900" indent="-342900">
                  <a:spcBef>
                    <a:spcPts val="600"/>
                  </a:spcBef>
                  <a:spcAft>
                    <a:spcPts val="600"/>
                  </a:spcAft>
                  <a:buFont typeface="Courier New" panose="02070309020205020404" pitchFamily="49" charset="0"/>
                  <a:buChar char="o"/>
                </a:pPr>
                <a:r>
                  <a:rPr lang="de-DE" sz="1400" b="0" dirty="0">
                    <a:latin typeface="+mn-lt"/>
                  </a:rPr>
                  <a:t>𝑋: 	Innovationsausgaben 	(</a:t>
                </a:r>
                <a:r>
                  <a:rPr lang="de-DE" sz="1400" b="0" dirty="0">
                    <a:solidFill>
                      <a:srgbClr val="0070C0"/>
                    </a:solidFill>
                    <a:latin typeface="+mn-lt"/>
                  </a:rPr>
                  <a:t>unabhängige Variable</a:t>
                </a:r>
                <a:r>
                  <a:rPr lang="de-DE" sz="1400" b="0" dirty="0">
                    <a:latin typeface="+mn-lt"/>
                  </a:rPr>
                  <a:t>)</a:t>
                </a:r>
              </a:p>
              <a:p>
                <a:pPr marL="342900" indent="-342900">
                  <a:spcBef>
                    <a:spcPts val="600"/>
                  </a:spcBef>
                  <a:spcAft>
                    <a:spcPts val="600"/>
                  </a:spcAft>
                  <a:buFont typeface="Courier New" panose="02070309020205020404" pitchFamily="49" charset="0"/>
                  <a:buChar char="o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de-DE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de-DE" sz="1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de-DE" sz="1400" dirty="0">
                    <a:latin typeface="+mn-lt"/>
                  </a:rPr>
                  <a:t>: 	Achsenabschnitt - Grundwert des BIPs bei null Innovationsausgaben</a:t>
                </a:r>
              </a:p>
              <a:p>
                <a:pPr marL="342900" indent="-342900">
                  <a:spcBef>
                    <a:spcPts val="600"/>
                  </a:spcBef>
                  <a:spcAft>
                    <a:spcPts val="600"/>
                  </a:spcAft>
                  <a:buFont typeface="Courier New" panose="02070309020205020404" pitchFamily="49" charset="0"/>
                  <a:buChar char="o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de-DE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de-DE" sz="1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de-DE" sz="1400" dirty="0">
                    <a:latin typeface="+mn-lt"/>
                  </a:rPr>
                  <a:t>: 	</a:t>
                </a:r>
                <a:r>
                  <a:rPr lang="de-DE" sz="1400" dirty="0">
                    <a:solidFill>
                      <a:srgbClr val="7030A0"/>
                    </a:solidFill>
                    <a:latin typeface="+mn-lt"/>
                  </a:rPr>
                  <a:t>Regressionskoeffizient 1</a:t>
                </a:r>
                <a:r>
                  <a:rPr lang="de-DE" sz="1400" dirty="0">
                    <a:latin typeface="+mn-lt"/>
                  </a:rPr>
                  <a:t> - zeigt Stärke des Zusammenhangs zwischen 𝑋 und 𝑌</a:t>
                </a:r>
              </a:p>
              <a:p>
                <a:pPr marL="342900" indent="-342900">
                  <a:spcBef>
                    <a:spcPts val="600"/>
                  </a:spcBef>
                  <a:spcAft>
                    <a:spcPts val="600"/>
                  </a:spcAft>
                  <a:buFont typeface="Courier New" panose="02070309020205020404" pitchFamily="49" charset="0"/>
                  <a:buChar char="o"/>
                </a:pPr>
                <a:r>
                  <a:rPr lang="de-DE" sz="1400" dirty="0">
                    <a:latin typeface="+mn-lt"/>
                  </a:rPr>
                  <a:t>e: 	Fehlerterm - Teil der Zielgröße, der nicht durch 𝑋 erfasst wird</a:t>
                </a:r>
              </a:p>
              <a:p>
                <a:pPr marL="342900" indent="-342900">
                  <a:spcBef>
                    <a:spcPts val="600"/>
                  </a:spcBef>
                  <a:spcAft>
                    <a:spcPts val="600"/>
                  </a:spcAft>
                  <a:buFont typeface="Courier New" panose="02070309020205020404" pitchFamily="49" charset="0"/>
                  <a:buChar char="o"/>
                </a:pPr>
                <a:endParaRPr lang="de-DE" sz="1400" dirty="0">
                  <a:latin typeface="+mn-lt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de-DE" sz="1400" dirty="0">
                    <a:latin typeface="+mn-lt"/>
                  </a:rPr>
                  <a:t>"</a:t>
                </a:r>
                <a:r>
                  <a:rPr lang="de-DE" sz="1400" i="1" dirty="0">
                    <a:solidFill>
                      <a:srgbClr val="7030A0"/>
                    </a:solidFill>
                    <a:latin typeface="+mn-lt"/>
                  </a:rPr>
                  <a:t>Alle Modelle sind falsch, aber manche sind nützlich.</a:t>
                </a:r>
                <a:r>
                  <a:rPr lang="de-DE" sz="1400" dirty="0">
                    <a:latin typeface="+mn-lt"/>
                  </a:rPr>
                  <a:t>" - George E.P. Box (britischer Statistiker)</a:t>
                </a:r>
              </a:p>
              <a:p>
                <a:pPr marL="1085850" lvl="1" indent="-342900">
                  <a:spcBef>
                    <a:spcPts val="600"/>
                  </a:spcBef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de-DE" sz="1600" dirty="0">
                  <a:latin typeface="+mj-lt"/>
                </a:endParaRPr>
              </a:p>
            </p:txBody>
          </p:sp>
        </mc:Choice>
        <mc:Fallback>
          <p:sp>
            <p:nvSpPr>
              <p:cNvPr id="3" name="Textplatzhalter 2">
                <a:extLst>
                  <a:ext uri="{FF2B5EF4-FFF2-40B4-BE49-F238E27FC236}">
                    <a16:creationId xmlns:a16="http://schemas.microsoft.com/office/drawing/2014/main" id="{F45B8A13-A227-19C6-6BA7-76718B80673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0" y="1059582"/>
                <a:ext cx="9144000" cy="4083917"/>
              </a:xfrm>
              <a:blipFill>
                <a:blip r:embed="rId2"/>
                <a:stretch>
                  <a:fillRect l="-200" t="-29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EB47CB3-9AFF-4530-A0BE-DE116CF39F2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10</a:t>
            </a:fld>
            <a:endParaRPr lang="de-D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6784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5BA2A2-62A8-F5AF-4DF9-37AF554FA8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4021" y="555526"/>
            <a:ext cx="5869400" cy="503882"/>
          </a:xfrm>
        </p:spPr>
        <p:txBody>
          <a:bodyPr/>
          <a:lstStyle/>
          <a:p>
            <a:pPr algn="ctr"/>
            <a:r>
              <a:rPr lang="de-DE" sz="2400" dirty="0"/>
              <a:t>Interpretation der Regressionsergebnisse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C2CC9A0-8A30-BFE5-F7AD-FA5C5790779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59408"/>
            <a:ext cx="9144000" cy="4084092"/>
          </a:xfrm>
        </p:spPr>
        <p:txBody>
          <a:bodyPr>
            <a:normAutofit/>
          </a:bodyPr>
          <a:lstStyle/>
          <a:p>
            <a:r>
              <a:rPr lang="de-DE" sz="1400" u="sng" dirty="0"/>
              <a:t>Regressionsgleichung im Kontext:</a:t>
            </a:r>
          </a:p>
          <a:p>
            <a:endParaRPr lang="de-DE" sz="1400" dirty="0"/>
          </a:p>
          <a:p>
            <a:r>
              <a:rPr lang="de-DE" sz="1400" dirty="0"/>
              <a:t>				𝑌 = 7 + 0,8𝑋 + 𝑒	</a:t>
            </a:r>
            <a:r>
              <a:rPr lang="de-DE" sz="1400" dirty="0">
                <a:sym typeface="Wingdings" panose="05000000000000000000" pitchFamily="2" charset="2"/>
              </a:rPr>
              <a:t>	</a:t>
            </a:r>
            <a:r>
              <a:rPr lang="de-DE" sz="1400" dirty="0"/>
              <a:t> BIP pro Kopf = 7 + 0,8 * (FuE-Ausgaben) + e</a:t>
            </a:r>
          </a:p>
          <a:p>
            <a:endParaRPr lang="de-DE" sz="1400" u="sng" dirty="0"/>
          </a:p>
          <a:p>
            <a:r>
              <a:rPr lang="de-DE" sz="1400" u="sng" dirty="0"/>
              <a:t>Interpretation der Parameter: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/>
              <a:t>7: 	Basis-BIP pro Kopf, auch ohne </a:t>
            </a:r>
            <a:r>
              <a:rPr lang="de-DE" sz="1400" dirty="0" err="1"/>
              <a:t>FuE</a:t>
            </a:r>
            <a:r>
              <a:rPr lang="de-DE" sz="1400" dirty="0"/>
              <a:t>-Ausgaben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/>
              <a:t>0,8: 	Zuwachs des BIPs pro Kopf je zusätzlichem Euro für FuE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/>
              <a:t>e: 	Fehlerterm, Abweichungen der realen Daten von der Geraden		(</a:t>
            </a:r>
            <a:r>
              <a:rPr lang="de-DE" sz="1300" dirty="0">
                <a:solidFill>
                  <a:srgbClr val="7030A0"/>
                </a:solidFill>
              </a:rPr>
              <a:t>was unser Model nicht erklärt</a:t>
            </a:r>
            <a:r>
              <a:rPr lang="de-DE" sz="1400" dirty="0"/>
              <a:t>)</a:t>
            </a:r>
          </a:p>
          <a:p>
            <a:endParaRPr lang="de-DE" sz="1400" dirty="0"/>
          </a:p>
          <a:p>
            <a:r>
              <a:rPr lang="de-DE" sz="1400" u="sng" dirty="0"/>
              <a:t>Praktische Bedeutung</a:t>
            </a:r>
            <a:r>
              <a:rPr lang="de-DE" sz="1400" dirty="0"/>
              <a:t>:		Jeder zusätzliche Euro in FuE erhöht BIP pro Kopf um 0,8 Einheiten</a:t>
            </a:r>
          </a:p>
          <a:p>
            <a:endParaRPr lang="de-DE" sz="1400" dirty="0"/>
          </a:p>
          <a:p>
            <a:r>
              <a:rPr lang="de-DE" sz="1400" u="sng" dirty="0"/>
              <a:t>Verständnis von Kausalität</a:t>
            </a:r>
            <a:r>
              <a:rPr lang="de-DE" sz="1400" dirty="0"/>
              <a:t>: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/>
              <a:t>Kausalität: 			Direkte Ursache-Wirkungs-Beziehung zwischen Variablen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/>
              <a:t>Korrelation: 			Statistischer Zusammenhang, </a:t>
            </a:r>
            <a:r>
              <a:rPr lang="de-DE" sz="1400" dirty="0">
                <a:solidFill>
                  <a:srgbClr val="0070C0"/>
                </a:solidFill>
              </a:rPr>
              <a:t>keine Ursache-Wirkungs-Beziehung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/>
              <a:t>Beweis der Kausalität: 	Erfordert gezielte, oft komplexe Untersuchung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121CC20-67D6-4B81-B202-0D7FC9D3EFD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11</a:t>
            </a:fld>
            <a:endParaRPr lang="de-DE" dirty="0">
              <a:latin typeface="Calibri" panose="020F0502020204030204" pitchFamily="34" charset="0"/>
            </a:endParaRPr>
          </a:p>
        </p:txBody>
      </p:sp>
      <p:grpSp>
        <p:nvGrpSpPr>
          <p:cNvPr id="5" name="Gruppieren 4"/>
          <p:cNvGrpSpPr/>
          <p:nvPr/>
        </p:nvGrpSpPr>
        <p:grpSpPr>
          <a:xfrm>
            <a:off x="7079990" y="23001"/>
            <a:ext cx="2051720" cy="917449"/>
            <a:chOff x="7055528" y="112451"/>
            <a:chExt cx="2051720" cy="917449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B30AA615-0648-BB13-D791-5B79C058F4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55528" y="112451"/>
              <a:ext cx="2051720" cy="765454"/>
            </a:xfrm>
            <a:prstGeom prst="rect">
              <a:avLst/>
            </a:prstGeom>
          </p:spPr>
        </p:pic>
        <p:sp>
          <p:nvSpPr>
            <p:cNvPr id="8" name="Textfeld 7"/>
            <p:cNvSpPr txBox="1"/>
            <p:nvPr/>
          </p:nvSpPr>
          <p:spPr>
            <a:xfrm>
              <a:off x="8244409" y="722123"/>
              <a:ext cx="77777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/>
                <a:t>Q5 + Q6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7433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9E325B-8641-3C07-7E8F-C371D4E7FE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831" y="627534"/>
            <a:ext cx="8424935" cy="503882"/>
          </a:xfrm>
        </p:spPr>
        <p:txBody>
          <a:bodyPr/>
          <a:lstStyle/>
          <a:p>
            <a:pPr algn="ctr"/>
            <a:r>
              <a:rPr lang="de-DE" sz="2400" dirty="0"/>
              <a:t>Regressionsergebnisse und Signifikanz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platzhalter 2">
                <a:extLst>
                  <a:ext uri="{FF2B5EF4-FFF2-40B4-BE49-F238E27FC236}">
                    <a16:creationId xmlns:a16="http://schemas.microsoft.com/office/drawing/2014/main" id="{5A2C7C4D-1A5C-54B4-B577-EDA39CA37395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0" y="1059582"/>
                <a:ext cx="9144000" cy="4083918"/>
              </a:xfrm>
            </p:spPr>
            <p:txBody>
              <a:bodyPr>
                <a:noAutofit/>
              </a:bodyPr>
              <a:lstStyle/>
              <a:p>
                <a:pPr>
                  <a:spcBef>
                    <a:spcPts val="400"/>
                  </a:spcBef>
                  <a:spcAft>
                    <a:spcPts val="400"/>
                  </a:spcAft>
                </a:pPr>
                <a:r>
                  <a:rPr lang="de-DE" sz="1400" u="sng" dirty="0">
                    <a:latin typeface="+mj-lt"/>
                  </a:rPr>
                  <a:t>Rolle des Regressionskoeffizienten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400" b="0" i="1" u="sng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1400" b="0" i="1" u="sng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de-DE" sz="1400" b="0" i="1" u="sng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de-DE" sz="1400" u="sng" dirty="0">
                    <a:latin typeface="+mj-lt"/>
                  </a:rPr>
                  <a:t>:</a:t>
                </a:r>
              </a:p>
              <a:p>
                <a:pPr marL="342900" indent="-342900">
                  <a:spcBef>
                    <a:spcPts val="400"/>
                  </a:spcBef>
                  <a:spcAft>
                    <a:spcPts val="400"/>
                  </a:spcAft>
                  <a:buFont typeface="Courier New" panose="02070309020205020404" pitchFamily="49" charset="0"/>
                  <a:buChar char="o"/>
                </a:pPr>
                <a:r>
                  <a:rPr lang="de-DE" sz="1400" dirty="0">
                    <a:latin typeface="+mj-lt"/>
                  </a:rPr>
                  <a:t>Bei einer Einheit Zunahme in X, ändert sich Y um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1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de-DE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de-DE" sz="1400" dirty="0">
                    <a:latin typeface="+mj-lt"/>
                  </a:rPr>
                  <a:t> Einheiten 				(</a:t>
                </a:r>
                <a:r>
                  <a:rPr lang="de-DE" sz="1300" dirty="0">
                    <a:solidFill>
                      <a:srgbClr val="7030A0"/>
                    </a:solidFill>
                    <a:latin typeface="+mj-lt"/>
                  </a:rPr>
                  <a:t>wenn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300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1300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de-DE" sz="1300" i="1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de-DE" sz="1300" dirty="0">
                    <a:solidFill>
                      <a:srgbClr val="7030A0"/>
                    </a:solidFill>
                    <a:latin typeface="+mj-lt"/>
                  </a:rPr>
                  <a:t> negativ, verringert sich Y</a:t>
                </a:r>
                <a:r>
                  <a:rPr lang="de-DE" sz="1400" dirty="0">
                    <a:latin typeface="+mj-lt"/>
                  </a:rPr>
                  <a:t>)</a:t>
                </a:r>
              </a:p>
              <a:p>
                <a:pPr marL="342900" indent="-342900">
                  <a:spcBef>
                    <a:spcPts val="400"/>
                  </a:spcBef>
                  <a:spcAft>
                    <a:spcPts val="400"/>
                  </a:spcAft>
                  <a:buFont typeface="Wingdings" panose="05000000000000000000" pitchFamily="2" charset="2"/>
                  <a:buChar char="§"/>
                </a:pPr>
                <a:endParaRPr lang="de-DE" sz="1400" dirty="0">
                  <a:latin typeface="+mj-lt"/>
                </a:endParaRPr>
              </a:p>
              <a:p>
                <a:pPr>
                  <a:spcBef>
                    <a:spcPts val="400"/>
                  </a:spcBef>
                  <a:spcAft>
                    <a:spcPts val="400"/>
                  </a:spcAft>
                </a:pPr>
                <a:r>
                  <a:rPr lang="de-DE" sz="1400" u="sng" dirty="0">
                    <a:latin typeface="+mj-lt"/>
                  </a:rPr>
                  <a:t>Skalenbezogene Interpretation:</a:t>
                </a:r>
              </a:p>
              <a:p>
                <a:pPr marL="342900" indent="-342900">
                  <a:spcBef>
                    <a:spcPts val="400"/>
                  </a:spcBef>
                  <a:spcAft>
                    <a:spcPts val="400"/>
                  </a:spcAft>
                  <a:buFont typeface="Courier New" panose="02070309020205020404" pitchFamily="49" charset="0"/>
                  <a:buChar char="o"/>
                </a:pPr>
                <a:r>
                  <a:rPr lang="de-DE" sz="1400" dirty="0" err="1">
                    <a:latin typeface="+mj-lt"/>
                  </a:rPr>
                  <a:t>FuE</a:t>
                </a:r>
                <a:r>
                  <a:rPr lang="de-DE" sz="1400" dirty="0">
                    <a:latin typeface="+mj-lt"/>
                  </a:rPr>
                  <a:t>-Ausgaben (X) in </a:t>
                </a:r>
                <a:r>
                  <a:rPr lang="de-DE" sz="1400" dirty="0">
                    <a:solidFill>
                      <a:srgbClr val="0070C0"/>
                    </a:solidFill>
                    <a:latin typeface="+mj-lt"/>
                  </a:rPr>
                  <a:t>Millionen</a:t>
                </a:r>
                <a:r>
                  <a:rPr lang="de-DE" sz="1400" dirty="0">
                    <a:latin typeface="+mj-lt"/>
                  </a:rPr>
                  <a:t> Euro und BIP (Y) in </a:t>
                </a:r>
                <a:r>
                  <a:rPr lang="de-DE" sz="1400" dirty="0">
                    <a:solidFill>
                      <a:srgbClr val="0070C0"/>
                    </a:solidFill>
                    <a:latin typeface="+mj-lt"/>
                  </a:rPr>
                  <a:t>Milliarden</a:t>
                </a:r>
                <a:r>
                  <a:rPr lang="de-DE" sz="1400" dirty="0">
                    <a:latin typeface="+mj-lt"/>
                  </a:rPr>
                  <a:t> Euro gemessen</a:t>
                </a:r>
              </a:p>
              <a:p>
                <a:pPr marL="342900" indent="-342900">
                  <a:spcBef>
                    <a:spcPts val="400"/>
                  </a:spcBef>
                  <a:spcAft>
                    <a:spcPts val="400"/>
                  </a:spcAft>
                  <a:buFont typeface="Courier New" panose="02070309020205020404" pitchFamily="49" charset="0"/>
                  <a:buChar char="o"/>
                </a:pPr>
                <a:r>
                  <a:rPr lang="de-DE" sz="1400" dirty="0">
                    <a:latin typeface="+mj-lt"/>
                  </a:rPr>
                  <a:t>Wenn 𝛽₁ = 0.5: Erhöhung der </a:t>
                </a:r>
                <a:r>
                  <a:rPr lang="de-DE" sz="1400" dirty="0" err="1">
                    <a:latin typeface="+mj-lt"/>
                  </a:rPr>
                  <a:t>FuE</a:t>
                </a:r>
                <a:r>
                  <a:rPr lang="de-DE" sz="1400" dirty="0">
                    <a:latin typeface="+mj-lt"/>
                  </a:rPr>
                  <a:t>-Ausgaben um 1 Million Euro → BIP steigt um 0.5 Milliarden Euro	</a:t>
                </a:r>
              </a:p>
              <a:p>
                <a:pPr marL="342900" indent="-342900">
                  <a:spcBef>
                    <a:spcPts val="400"/>
                  </a:spcBef>
                  <a:spcAft>
                    <a:spcPts val="400"/>
                  </a:spcAft>
                  <a:buFont typeface="Courier New" panose="02070309020205020404" pitchFamily="49" charset="0"/>
                  <a:buChar char="o"/>
                </a:pPr>
                <a:endParaRPr lang="de-DE" sz="1400" dirty="0">
                  <a:latin typeface="+mj-lt"/>
                </a:endParaRPr>
              </a:p>
              <a:p>
                <a:pPr>
                  <a:spcBef>
                    <a:spcPts val="400"/>
                  </a:spcBef>
                  <a:spcAft>
                    <a:spcPts val="400"/>
                  </a:spcAft>
                </a:pPr>
                <a:r>
                  <a:rPr lang="de-DE" sz="1400" u="sng" dirty="0">
                    <a:latin typeface="+mj-lt"/>
                  </a:rPr>
                  <a:t>Signifikanz und p-Wert:</a:t>
                </a:r>
              </a:p>
              <a:p>
                <a:pPr marL="342900" indent="-342900">
                  <a:spcBef>
                    <a:spcPts val="400"/>
                  </a:spcBef>
                  <a:spcAft>
                    <a:spcPts val="400"/>
                  </a:spcAft>
                  <a:buFont typeface="Courier New" panose="02070309020205020404" pitchFamily="49" charset="0"/>
                  <a:buChar char="o"/>
                </a:pPr>
                <a:r>
                  <a:rPr lang="de-DE" sz="1400" dirty="0">
                    <a:latin typeface="+mj-lt"/>
                  </a:rPr>
                  <a:t>p-Wert &lt; 0.01: 	Zusammenhang auf 99%-Signifikanzniveau</a:t>
                </a:r>
              </a:p>
              <a:p>
                <a:pPr marL="342900" indent="-342900">
                  <a:spcBef>
                    <a:spcPts val="400"/>
                  </a:spcBef>
                  <a:spcAft>
                    <a:spcPts val="400"/>
                  </a:spcAft>
                  <a:buFont typeface="Courier New" panose="02070309020205020404" pitchFamily="49" charset="0"/>
                  <a:buChar char="o"/>
                </a:pPr>
                <a:r>
                  <a:rPr lang="de-DE" sz="1400" dirty="0">
                    <a:latin typeface="+mj-lt"/>
                  </a:rPr>
                  <a:t>p-Wert &lt; 0.05: 	Zusammenhang auf 95%-Signifikanzniveau</a:t>
                </a:r>
              </a:p>
              <a:p>
                <a:pPr marL="342900" indent="-342900">
                  <a:spcBef>
                    <a:spcPts val="400"/>
                  </a:spcBef>
                  <a:spcAft>
                    <a:spcPts val="400"/>
                  </a:spcAft>
                  <a:buFont typeface="Courier New" panose="02070309020205020404" pitchFamily="49" charset="0"/>
                  <a:buChar char="o"/>
                </a:pPr>
                <a:r>
                  <a:rPr lang="de-DE" sz="1400" dirty="0">
                    <a:latin typeface="+mj-lt"/>
                  </a:rPr>
                  <a:t>p-Wert &lt; 0.10: 	Zusammenhang auf 90%-Signifikanzniveau</a:t>
                </a:r>
              </a:p>
            </p:txBody>
          </p:sp>
        </mc:Choice>
        <mc:Fallback xmlns="">
          <p:sp>
            <p:nvSpPr>
              <p:cNvPr id="3" name="Textplatzhalter 2">
                <a:extLst>
                  <a:ext uri="{FF2B5EF4-FFF2-40B4-BE49-F238E27FC236}">
                    <a16:creationId xmlns:a16="http://schemas.microsoft.com/office/drawing/2014/main" id="{5A2C7C4D-1A5C-54B4-B577-EDA39CA3739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0" y="1059582"/>
                <a:ext cx="9144000" cy="4083918"/>
              </a:xfrm>
              <a:blipFill>
                <a:blip r:embed="rId2"/>
                <a:stretch>
                  <a:fillRect l="-200" t="-29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91978BF-05FF-42AA-9B81-F5F14C11B53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dirty="0" smtClean="0">
                <a:latin typeface="Calibri" panose="020F0502020204030204" pitchFamily="34" charset="0"/>
              </a:rPr>
              <a:pPr/>
              <a:t>12</a:t>
            </a:fld>
            <a:endParaRPr lang="de-D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8079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6C8A9D-0DA5-2E06-1855-D66463B51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8184" y="535187"/>
            <a:ext cx="4191020" cy="503882"/>
          </a:xfrm>
        </p:spPr>
        <p:txBody>
          <a:bodyPr/>
          <a:lstStyle/>
          <a:p>
            <a:r>
              <a:rPr lang="de-DE" dirty="0"/>
              <a:t>Beispiel Regressionsergebnis</a:t>
            </a:r>
          </a:p>
        </p:txBody>
      </p:sp>
      <p:pic>
        <p:nvPicPr>
          <p:cNvPr id="8" name="Grafik 7" descr="Ein Bild, das Tisch enthält.&#10;&#10;Automatisch generierte Beschreibung">
            <a:extLst>
              <a:ext uri="{FF2B5EF4-FFF2-40B4-BE49-F238E27FC236}">
                <a16:creationId xmlns:a16="http://schemas.microsoft.com/office/drawing/2014/main" id="{6361AA13-852B-4F6A-8D29-8165E0AA8F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006" y="1646767"/>
            <a:ext cx="5001776" cy="3002094"/>
          </a:xfrm>
          <a:prstGeom prst="rect">
            <a:avLst/>
          </a:prstGeom>
        </p:spPr>
      </p:pic>
      <p:pic>
        <p:nvPicPr>
          <p:cNvPr id="10" name="Grafik 9" descr="Ein Bild, das Text enthält.&#10;&#10;Automatisch generierte Beschreibung">
            <a:extLst>
              <a:ext uri="{FF2B5EF4-FFF2-40B4-BE49-F238E27FC236}">
                <a16:creationId xmlns:a16="http://schemas.microsoft.com/office/drawing/2014/main" id="{1F949927-1F9B-54C4-FE38-5FDA02A971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6975" y="1428188"/>
            <a:ext cx="3782383" cy="114556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BF0D8672-9781-0718-70EB-8F893DE15018}"/>
                  </a:ext>
                </a:extLst>
              </p:cNvPr>
              <p:cNvSpPr txBox="1"/>
              <p:nvPr/>
            </p:nvSpPr>
            <p:spPr>
              <a:xfrm>
                <a:off x="5196974" y="2718128"/>
                <a:ext cx="3947025" cy="2112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de-DE" sz="1400" u="sng" dirty="0">
                    <a:latin typeface="+mj-lt"/>
                  </a:rPr>
                  <a:t>Standardfehler</a:t>
                </a:r>
                <a:r>
                  <a:rPr lang="de-DE" sz="1400" dirty="0">
                    <a:latin typeface="+mj-lt"/>
                  </a:rPr>
                  <a:t>: Steht in Klammern unter den Koeffizienten, zeigt die Genauigkeit des Schätzers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de-DE" sz="1400" dirty="0">
                    <a:latin typeface="+mj-lt"/>
                  </a:rPr>
                  <a:t>Signifikanz:</a:t>
                </a:r>
              </a:p>
              <a:p>
                <a:pPr marL="285750" indent="-285750">
                  <a:spcBef>
                    <a:spcPts val="600"/>
                  </a:spcBef>
                  <a:spcAft>
                    <a:spcPts val="600"/>
                  </a:spcAft>
                  <a:buFont typeface="Wingdings" panose="05000000000000000000" pitchFamily="2" charset="2"/>
                  <a:buChar char="Ø"/>
                </a:pPr>
                <a:r>
                  <a:rPr lang="de-DE" sz="1400" dirty="0">
                    <a:latin typeface="+mj-lt"/>
                  </a:rPr>
                  <a:t>Schätzwert: 1,064		</a:t>
                </a:r>
              </a:p>
              <a:p>
                <a:pPr marL="285750" indent="-285750">
                  <a:spcBef>
                    <a:spcPts val="600"/>
                  </a:spcBef>
                  <a:spcAft>
                    <a:spcPts val="600"/>
                  </a:spcAft>
                  <a:buFont typeface="Wingdings" panose="05000000000000000000" pitchFamily="2" charset="2"/>
                  <a:buChar char="Ø"/>
                </a:pPr>
                <a:r>
                  <a:rPr lang="de-DE" sz="1400" dirty="0">
                    <a:latin typeface="+mj-lt"/>
                  </a:rPr>
                  <a:t>Signifikant auf 5%-Niveau (daher 2 Sterne)</a:t>
                </a:r>
              </a:p>
              <a:p>
                <a:pPr marL="285750" indent="-285750">
                  <a:spcBef>
                    <a:spcPts val="600"/>
                  </a:spcBef>
                  <a:spcAft>
                    <a:spcPts val="600"/>
                  </a:spcAft>
                  <a:buFont typeface="Wingdings" panose="05000000000000000000" pitchFamily="2" charset="2"/>
                  <a:buChar char="Ø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de-DE" sz="1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1400" b="0" i="1" smtClean="0">
                            <a:latin typeface="Cambria Math" panose="02040503050406030204" pitchFamily="18" charset="0"/>
                          </a:rPr>
                          <m:t>1,064</m:t>
                        </m:r>
                      </m:num>
                      <m:den>
                        <m:r>
                          <a:rPr lang="de-DE" sz="1400" b="0" i="1" smtClean="0">
                            <a:latin typeface="Cambria Math" panose="02040503050406030204" pitchFamily="18" charset="0"/>
                          </a:rPr>
                          <m:t>0,477</m:t>
                        </m:r>
                      </m:den>
                    </m:f>
                    <m:r>
                      <a:rPr lang="de-DE" sz="1400" b="0" i="1" smtClean="0">
                        <a:latin typeface="Cambria Math" panose="02040503050406030204" pitchFamily="18" charset="0"/>
                      </a:rPr>
                      <m:t>=2,23</m:t>
                    </m:r>
                    <m:r>
                      <a:rPr lang="de-DE" sz="1400" b="0" i="1" baseline="30000" smtClean="0">
                        <a:latin typeface="Cambria Math" panose="02040503050406030204" pitchFamily="18" charset="0"/>
                      </a:rPr>
                      <m:t>∗∗</m:t>
                    </m:r>
                  </m:oMath>
                </a14:m>
                <a:r>
                  <a:rPr lang="de-DE" sz="1400" dirty="0">
                    <a:latin typeface="+mj-lt"/>
                  </a:rPr>
                  <a:t>	(ca. 2,96 wäre </a:t>
                </a:r>
                <a:r>
                  <a:rPr lang="de-DE" sz="1400" baseline="30000" dirty="0">
                    <a:latin typeface="+mj-lt"/>
                  </a:rPr>
                  <a:t>***</a:t>
                </a:r>
                <a:r>
                  <a:rPr lang="de-DE" sz="1400" dirty="0">
                    <a:latin typeface="+mj-lt"/>
                  </a:rPr>
                  <a:t>)</a:t>
                </a:r>
              </a:p>
            </p:txBody>
          </p:sp>
        </mc:Choice>
        <mc:Fallback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BF0D8672-9781-0718-70EB-8F893DE150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6974" y="2718128"/>
                <a:ext cx="3947025" cy="2112886"/>
              </a:xfrm>
              <a:prstGeom prst="rect">
                <a:avLst/>
              </a:prstGeom>
              <a:blipFill>
                <a:blip r:embed="rId4"/>
                <a:stretch>
                  <a:fillRect l="-464" t="-57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hteck 11">
            <a:extLst>
              <a:ext uri="{FF2B5EF4-FFF2-40B4-BE49-F238E27FC236}">
                <a16:creationId xmlns:a16="http://schemas.microsoft.com/office/drawing/2014/main" id="{702BFA53-1B3A-B632-EDF9-C35C621995A2}"/>
              </a:ext>
            </a:extLst>
          </p:cNvPr>
          <p:cNvSpPr/>
          <p:nvPr/>
        </p:nvSpPr>
        <p:spPr>
          <a:xfrm>
            <a:off x="1331640" y="2427734"/>
            <a:ext cx="576064" cy="432048"/>
          </a:xfrm>
          <a:prstGeom prst="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40F4A28-A457-4BEC-BBBF-288A6DC897E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460432" y="4675956"/>
            <a:ext cx="285137" cy="453133"/>
          </a:xfrm>
        </p:spPr>
        <p:txBody>
          <a:bodyPr/>
          <a:lstStyle/>
          <a:p>
            <a:fld id="{3E01A2B2-10AD-754B-9B4C-E5B6FED423D0}" type="slidenum">
              <a:rPr lang="de-DE" dirty="0" smtClean="0">
                <a:latin typeface="Calibri" panose="020F0502020204030204" pitchFamily="34" charset="0"/>
              </a:rPr>
              <a:pPr/>
              <a:t>13</a:t>
            </a:fld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6645E685-2B71-1EA3-53B5-9D0A2C17E920}"/>
              </a:ext>
            </a:extLst>
          </p:cNvPr>
          <p:cNvSpPr/>
          <p:nvPr/>
        </p:nvSpPr>
        <p:spPr>
          <a:xfrm>
            <a:off x="5196975" y="2139702"/>
            <a:ext cx="1319241" cy="144016"/>
          </a:xfrm>
          <a:prstGeom prst="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DE0839D-D7B4-DC58-B721-CCFFB9A1C2B7}"/>
              </a:ext>
            </a:extLst>
          </p:cNvPr>
          <p:cNvSpPr txBox="1"/>
          <p:nvPr/>
        </p:nvSpPr>
        <p:spPr>
          <a:xfrm>
            <a:off x="222006" y="4731990"/>
            <a:ext cx="4441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i="1" dirty="0">
                <a:solidFill>
                  <a:srgbClr val="0070C0"/>
                </a:solidFill>
                <a:latin typeface="+mj-lt"/>
              </a:rPr>
              <a:t>Quelle</a:t>
            </a:r>
            <a:r>
              <a:rPr lang="de-DE" sz="900" dirty="0">
                <a:solidFill>
                  <a:srgbClr val="3C515B"/>
                </a:solidFill>
                <a:latin typeface="+mj-lt"/>
              </a:rPr>
              <a:t>: </a:t>
            </a:r>
            <a:r>
              <a:rPr lang="de-DE" sz="900" b="0" i="0" dirty="0" err="1">
                <a:solidFill>
                  <a:srgbClr val="3C515B"/>
                </a:solidFill>
                <a:effectLst/>
                <a:latin typeface="+mj-lt"/>
              </a:rPr>
              <a:t>Dienes</a:t>
            </a:r>
            <a:r>
              <a:rPr lang="de-DE" sz="900" b="0" i="0" dirty="0">
                <a:solidFill>
                  <a:srgbClr val="3C515B"/>
                </a:solidFill>
                <a:effectLst/>
                <a:latin typeface="+mj-lt"/>
              </a:rPr>
              <a:t>, C., Schneck, S., &amp; Wolter, H. J. (2018). </a:t>
            </a:r>
            <a:r>
              <a:rPr lang="de-DE" sz="900" b="0" i="1" dirty="0">
                <a:solidFill>
                  <a:srgbClr val="3C515B"/>
                </a:solidFill>
                <a:effectLst/>
                <a:latin typeface="+mj-lt"/>
              </a:rPr>
              <a:t>Die Auswirkungen des Gründungsgeschehens auf das regionale Wirtschaftswachstum</a:t>
            </a:r>
            <a:r>
              <a:rPr lang="de-DE" sz="900" b="0" i="0" dirty="0">
                <a:solidFill>
                  <a:srgbClr val="3C515B"/>
                </a:solidFill>
                <a:effectLst/>
                <a:latin typeface="+mj-lt"/>
              </a:rPr>
              <a:t> (</a:t>
            </a:r>
            <a:r>
              <a:rPr lang="de-DE" sz="900" b="0" i="0" dirty="0" err="1">
                <a:solidFill>
                  <a:srgbClr val="3C515B"/>
                </a:solidFill>
                <a:effectLst/>
                <a:latin typeface="+mj-lt"/>
              </a:rPr>
              <a:t>No</a:t>
            </a:r>
            <a:r>
              <a:rPr lang="de-DE" sz="900" b="0" i="0" dirty="0">
                <a:solidFill>
                  <a:srgbClr val="3C515B"/>
                </a:solidFill>
                <a:effectLst/>
                <a:latin typeface="+mj-lt"/>
              </a:rPr>
              <a:t>. 270). </a:t>
            </a:r>
            <a:r>
              <a:rPr lang="de-DE" sz="900" b="0" i="0" dirty="0" err="1">
                <a:solidFill>
                  <a:srgbClr val="3C515B"/>
                </a:solidFill>
                <a:effectLst/>
                <a:latin typeface="+mj-lt"/>
              </a:rPr>
              <a:t>IfM</a:t>
            </a:r>
            <a:r>
              <a:rPr lang="de-DE" sz="900" b="0" i="0" dirty="0">
                <a:solidFill>
                  <a:srgbClr val="3C515B"/>
                </a:solidFill>
                <a:effectLst/>
                <a:latin typeface="+mj-lt"/>
              </a:rPr>
              <a:t>-Materialien.</a:t>
            </a:r>
          </a:p>
        </p:txBody>
      </p:sp>
    </p:spTree>
    <p:extLst>
      <p:ext uri="{BB962C8B-B14F-4D97-AF65-F5344CB8AC3E}">
        <p14:creationId xmlns:p14="http://schemas.microsoft.com/office/powerpoint/2010/main" val="14368344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77EF4E-5142-FD40-3AD4-334FCA468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1760" y="600932"/>
            <a:ext cx="4320480" cy="503882"/>
          </a:xfrm>
        </p:spPr>
        <p:txBody>
          <a:bodyPr/>
          <a:lstStyle/>
          <a:p>
            <a:pPr algn="ctr"/>
            <a:r>
              <a:rPr lang="de-DE" sz="2400" dirty="0"/>
              <a:t>Interpretation von Grafiken 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F8CE8A9-13FF-FC77-141A-B3C726D95E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59582"/>
            <a:ext cx="9143999" cy="4083918"/>
          </a:xfrm>
        </p:spPr>
        <p:txBody>
          <a:bodyPr>
            <a:norm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de-DE" sz="1400" u="sng" dirty="0"/>
              <a:t>Titel, Achsen und Beschriftung</a:t>
            </a:r>
          </a:p>
          <a:p>
            <a:pPr marL="457200" indent="-4572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Klarheit und Bedeutung der Achsen verstehen;	Beschriftungen und Einheiten beachten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de-DE" sz="1400" u="sng" dirty="0"/>
              <a:t>Datenpunkte nachvollziehen</a:t>
            </a:r>
          </a:p>
          <a:p>
            <a:pPr marL="457200" indent="-4572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Identifiziere und interpretiere einzelne Datenpunkte 			(</a:t>
            </a:r>
            <a:r>
              <a:rPr lang="de-DE" sz="1300" dirty="0">
                <a:solidFill>
                  <a:srgbClr val="7030A0"/>
                </a:solidFill>
              </a:rPr>
              <a:t>z.B. besonders auffällige, hohe oder tiefe Werte</a:t>
            </a:r>
            <a:r>
              <a:rPr lang="de-DE" sz="1400" dirty="0"/>
              <a:t>)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de-DE" sz="1400" u="sng" dirty="0"/>
              <a:t>Skalierung und Maßstab verstehen</a:t>
            </a:r>
          </a:p>
          <a:p>
            <a:pPr marL="457200" indent="-4572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Lineare vs. logarithmische Skalen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de-DE" sz="1400" u="sng" dirty="0"/>
              <a:t>Besonderheiten und Ausreißer</a:t>
            </a:r>
          </a:p>
          <a:p>
            <a:pPr marL="457200" indent="-4572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Auffällige Punkte und Anomalien erkennen</a:t>
            </a:r>
          </a:p>
          <a:p>
            <a:pPr marL="457200" indent="-4572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Auswirkungen auf die Gesamtanalyse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de-DE" sz="1400" u="sng" dirty="0"/>
              <a:t>Kontext und kritische Reflexion</a:t>
            </a:r>
          </a:p>
          <a:p>
            <a:pPr marL="457200" indent="-4572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Hintergrundinformationen einbeziehen</a:t>
            </a:r>
          </a:p>
          <a:p>
            <a:pPr marL="457200" indent="-4572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Annahmen hinterfragen und kritische Analyse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9D8B5BF-8AF8-595A-0DD2-8A4A622F618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dirty="0" smtClean="0">
                <a:latin typeface="Calibri" panose="020F0502020204030204" pitchFamily="34" charset="0"/>
              </a:rPr>
              <a:pPr/>
              <a:t>14</a:t>
            </a:fld>
            <a:endParaRPr lang="de-D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338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567BFE-AB9F-63AC-63D3-DBE030D45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2494" y="550613"/>
            <a:ext cx="4119012" cy="503882"/>
          </a:xfrm>
        </p:spPr>
        <p:txBody>
          <a:bodyPr/>
          <a:lstStyle/>
          <a:p>
            <a:pPr algn="ctr"/>
            <a:r>
              <a:rPr lang="de-DE" sz="2400" dirty="0"/>
              <a:t>Grafiken in einer Hausarbeit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317E702-3B29-167E-4903-222795C39D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59408"/>
            <a:ext cx="9144000" cy="4084092"/>
          </a:xfrm>
        </p:spPr>
        <p:txBody>
          <a:bodyPr>
            <a:no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Visuelle Darstellungen = "Abbildungen" (z.B. Balken-/Kreisdiagramme, Fotos)</a:t>
            </a:r>
          </a:p>
          <a:p>
            <a:endParaRPr lang="de-DE" sz="1400" dirty="0">
              <a:latin typeface="+mn-lt"/>
            </a:endParaRPr>
          </a:p>
          <a:p>
            <a:r>
              <a:rPr lang="de-DE" sz="1400" u="sng" dirty="0">
                <a:latin typeface="+mn-lt"/>
              </a:rPr>
              <a:t>APA-Richtlinien</a:t>
            </a:r>
            <a:r>
              <a:rPr lang="de-DE" sz="1400" dirty="0">
                <a:latin typeface="+mn-lt"/>
              </a:rPr>
              <a:t>: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Nummerierung fettgedruckt über der Abbildung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Titel kursiv unter der Nummerierung						(</a:t>
            </a:r>
            <a:r>
              <a:rPr lang="de-DE" sz="1300" dirty="0">
                <a:solidFill>
                  <a:srgbClr val="7030A0"/>
                </a:solidFill>
                <a:latin typeface="+mn-lt"/>
              </a:rPr>
              <a:t>Präzise Beschreibung des Inhalts</a:t>
            </a:r>
            <a:r>
              <a:rPr lang="de-DE" sz="1400" dirty="0">
                <a:latin typeface="+mn-lt"/>
              </a:rPr>
              <a:t>)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Beschriftungen und Legenden in der Abbildung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Erläuterungen unterhalb der Abbildung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de-DE" sz="1400" dirty="0">
              <a:latin typeface="+mn-lt"/>
            </a:endParaRPr>
          </a:p>
          <a:p>
            <a:r>
              <a:rPr lang="de-DE" sz="1400" u="sng" dirty="0">
                <a:latin typeface="+mn-lt"/>
              </a:rPr>
              <a:t>Nummerierung</a:t>
            </a:r>
            <a:r>
              <a:rPr lang="de-DE" sz="1400" dirty="0">
                <a:latin typeface="+mn-lt"/>
              </a:rPr>
              <a:t>: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Abbildungen und Tabellen separat und fortlaufend nummerieren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Erste Tabelle: „Tabelle 1“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Zweite Abbildung: „Abbildung 2“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de-DE" sz="1400" dirty="0">
              <a:latin typeface="+mn-lt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Unterschied zwischen eigenen und fremden Abbildungen			(</a:t>
            </a:r>
            <a:r>
              <a:rPr lang="de-DE" sz="1300" dirty="0">
                <a:solidFill>
                  <a:srgbClr val="7030A0"/>
                </a:solidFill>
                <a:latin typeface="+mn-lt"/>
              </a:rPr>
              <a:t>Fremde Abbildungen mit Quellenangabe</a:t>
            </a:r>
            <a:r>
              <a:rPr lang="de-DE" sz="1400" dirty="0">
                <a:latin typeface="+mn-lt"/>
              </a:rPr>
              <a:t>)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2A46650-CDF3-4DAA-8822-479EDC24721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160619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C3D62B-4779-208E-6550-9536A3902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152" y="555700"/>
            <a:ext cx="8533695" cy="503882"/>
          </a:xfrm>
        </p:spPr>
        <p:txBody>
          <a:bodyPr/>
          <a:lstStyle/>
          <a:p>
            <a:pPr algn="ctr"/>
            <a:r>
              <a:rPr lang="de-DE" sz="2400" dirty="0"/>
              <a:t>Grafiken in einer Hausarbeit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DA6781A-207A-40C8-625E-1060C93AF58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16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D21A632-3BA2-B6C0-4BA2-37E54F6CE8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816" y="1212670"/>
            <a:ext cx="2376264" cy="393083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EFFA800-440B-43CE-06C7-68EDF7EEB3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8588" y="2139702"/>
            <a:ext cx="3061788" cy="180208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9E17C06-83E3-540D-8047-64D3BD56CABE}"/>
              </a:ext>
            </a:extLst>
          </p:cNvPr>
          <p:cNvSpPr txBox="1"/>
          <p:nvPr/>
        </p:nvSpPr>
        <p:spPr>
          <a:xfrm>
            <a:off x="5436096" y="4752962"/>
            <a:ext cx="27542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i="1" dirty="0">
                <a:solidFill>
                  <a:srgbClr val="0070C0"/>
                </a:solidFill>
              </a:rPr>
              <a:t>Quelle</a:t>
            </a:r>
            <a:r>
              <a:rPr lang="de-DE" sz="800" i="1" dirty="0"/>
              <a:t>: </a:t>
            </a:r>
            <a:r>
              <a:rPr lang="de-DE" sz="800" i="1" dirty="0" err="1"/>
              <a:t>Scribbr</a:t>
            </a:r>
            <a:endParaRPr lang="de-DE" sz="800" i="1" dirty="0"/>
          </a:p>
          <a:p>
            <a:r>
              <a:rPr lang="de-DE" sz="800" i="1" dirty="0">
                <a:hlinkClick r:id="rId4"/>
              </a:rPr>
              <a:t>https://www.scribbr.de/richtig-zitieren/abbildungen-zitieren/</a:t>
            </a:r>
            <a:r>
              <a:rPr lang="de-DE" sz="800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85987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05D44B8-00C7-0F6E-958E-B3618943438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072B691-9065-EC86-C1AA-7E9DFE9D9BA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17</a:t>
            </a:fld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DD85AB1-280B-7892-5679-71F9D01946B2}"/>
              </a:ext>
            </a:extLst>
          </p:cNvPr>
          <p:cNvSpPr txBox="1"/>
          <p:nvPr/>
        </p:nvSpPr>
        <p:spPr>
          <a:xfrm>
            <a:off x="1241256" y="580840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Grafiken in den Wirtschaftswissenschaften</a:t>
            </a:r>
          </a:p>
        </p:txBody>
      </p:sp>
      <p:pic>
        <p:nvPicPr>
          <p:cNvPr id="6" name="Grafik 5" descr="Ein Bild, das Text, Screenshot, Reihe, Diagramm enthält.">
            <a:extLst>
              <a:ext uri="{FF2B5EF4-FFF2-40B4-BE49-F238E27FC236}">
                <a16:creationId xmlns:a16="http://schemas.microsoft.com/office/drawing/2014/main" id="{B0A73109-2A77-87F1-EB70-2293EBD7BD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202" y="1119977"/>
            <a:ext cx="2850210" cy="2070282"/>
          </a:xfrm>
          <a:prstGeom prst="rect">
            <a:avLst/>
          </a:prstGeom>
        </p:spPr>
      </p:pic>
      <p:pic>
        <p:nvPicPr>
          <p:cNvPr id="7" name="Grafik 6" descr="Ein Bild, das Text, Screenshot, Reihe, Diagramm enthält.&#10;&#10;Automatisch generierte Beschreibung">
            <a:extLst>
              <a:ext uri="{FF2B5EF4-FFF2-40B4-BE49-F238E27FC236}">
                <a16:creationId xmlns:a16="http://schemas.microsoft.com/office/drawing/2014/main" id="{C6EFAA86-2C42-1E17-F15D-77BA99E814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9573" y="1107569"/>
            <a:ext cx="2945926" cy="2081480"/>
          </a:xfrm>
          <a:prstGeom prst="rect">
            <a:avLst/>
          </a:prstGeom>
        </p:spPr>
      </p:pic>
      <p:pic>
        <p:nvPicPr>
          <p:cNvPr id="8" name="Grafik 7" descr="Ein Bild, das Text, Screenshot, Rechteck, Schrift enthält.&#10;&#10;Automatisch generierte Beschreibung">
            <a:extLst>
              <a:ext uri="{FF2B5EF4-FFF2-40B4-BE49-F238E27FC236}">
                <a16:creationId xmlns:a16="http://schemas.microsoft.com/office/drawing/2014/main" id="{68B546AE-EAD6-43EF-1895-7D673E8418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8874" y="1089619"/>
            <a:ext cx="2874924" cy="2088232"/>
          </a:xfrm>
          <a:prstGeom prst="rect">
            <a:avLst/>
          </a:prstGeom>
        </p:spPr>
      </p:pic>
      <p:graphicFrame>
        <p:nvGraphicFramePr>
          <p:cNvPr id="10" name="Diagramm 9">
            <a:extLst>
              <a:ext uri="{FF2B5EF4-FFF2-40B4-BE49-F238E27FC236}">
                <a16:creationId xmlns:a16="http://schemas.microsoft.com/office/drawing/2014/main" id="{9413AE78-5395-C6BA-51CE-83438863C303}"/>
              </a:ext>
            </a:extLst>
          </p:cNvPr>
          <p:cNvGraphicFramePr>
            <a:graphicFrameLocks/>
          </p:cNvGraphicFramePr>
          <p:nvPr/>
        </p:nvGraphicFramePr>
        <p:xfrm>
          <a:off x="414046" y="3105231"/>
          <a:ext cx="4190081" cy="2081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Diagramm 10">
            <a:extLst>
              <a:ext uri="{FF2B5EF4-FFF2-40B4-BE49-F238E27FC236}">
                <a16:creationId xmlns:a16="http://schemas.microsoft.com/office/drawing/2014/main" id="{FAF1BC75-4317-25AF-2ED4-4B5FA87BA995}"/>
              </a:ext>
            </a:extLst>
          </p:cNvPr>
          <p:cNvGraphicFramePr>
            <a:graphicFrameLocks/>
          </p:cNvGraphicFramePr>
          <p:nvPr/>
        </p:nvGraphicFramePr>
        <p:xfrm>
          <a:off x="5364088" y="3173863"/>
          <a:ext cx="3113463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Textfeld 1">
            <a:extLst>
              <a:ext uri="{FF2B5EF4-FFF2-40B4-BE49-F238E27FC236}">
                <a16:creationId xmlns:a16="http://schemas.microsoft.com/office/drawing/2014/main" id="{FCE92F56-FA85-E2C3-E396-8F6449148114}"/>
              </a:ext>
            </a:extLst>
          </p:cNvPr>
          <p:cNvSpPr txBox="1"/>
          <p:nvPr/>
        </p:nvSpPr>
        <p:spPr>
          <a:xfrm>
            <a:off x="0" y="4923297"/>
            <a:ext cx="156966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i="1" dirty="0">
                <a:solidFill>
                  <a:srgbClr val="0070C0"/>
                </a:solidFill>
              </a:rPr>
              <a:t>Quelle</a:t>
            </a:r>
            <a:r>
              <a:rPr lang="de-DE" sz="900" dirty="0">
                <a:solidFill>
                  <a:srgbClr val="3C515B"/>
                </a:solidFill>
              </a:rPr>
              <a:t>: Eigene Darstellungen </a:t>
            </a:r>
          </a:p>
        </p:txBody>
      </p:sp>
    </p:spTree>
    <p:extLst>
      <p:ext uri="{BB962C8B-B14F-4D97-AF65-F5344CB8AC3E}">
        <p14:creationId xmlns:p14="http://schemas.microsoft.com/office/powerpoint/2010/main" val="28713641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A1EE09-2449-E02C-1EA4-39A21BAC8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7704" y="571641"/>
            <a:ext cx="6553984" cy="503882"/>
          </a:xfrm>
        </p:spPr>
        <p:txBody>
          <a:bodyPr/>
          <a:lstStyle/>
          <a:p>
            <a:pPr algn="ctr"/>
            <a:r>
              <a:rPr lang="de-DE" sz="2400" dirty="0"/>
              <a:t>Grafiken in der Wirtschaftsforschung: Ein Beispiel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6CB78CC-93A1-0F67-555F-D8E699FE45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" y="1419622"/>
            <a:ext cx="4934174" cy="302433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400" b="1" dirty="0"/>
              <a:t>Positiver Zusammenhang: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Innovationsausgaben und Wirtschaftswachstum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Anstieg der Punkte verdeutlicht den Zusammenhang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de-DE" sz="1400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de-DE" sz="14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400" b="1" dirty="0"/>
              <a:t>Korrelation ≠ Kausalität: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Zusammenhang impliziert nicht direkte Ursache-Wirkung</a:t>
            </a:r>
          </a:p>
        </p:txBody>
      </p:sp>
      <p:graphicFrame>
        <p:nvGraphicFramePr>
          <p:cNvPr id="7" name="Diagramm 6">
            <a:extLst>
              <a:ext uri="{FF2B5EF4-FFF2-40B4-BE49-F238E27FC236}">
                <a16:creationId xmlns:a16="http://schemas.microsoft.com/office/drawing/2014/main" id="{80EAD453-9363-6606-D0E1-4F07098D43A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8367766"/>
              </p:ext>
            </p:extLst>
          </p:nvPr>
        </p:nvGraphicFramePr>
        <p:xfrm>
          <a:off x="4788024" y="1419622"/>
          <a:ext cx="4392487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Foliennummernplatzhalter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18</a:t>
            </a:fld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447B297A-E6AE-AD13-0A6C-74D1CB772B87}"/>
              </a:ext>
            </a:extLst>
          </p:cNvPr>
          <p:cNvSpPr txBox="1"/>
          <p:nvPr/>
        </p:nvSpPr>
        <p:spPr>
          <a:xfrm>
            <a:off x="7574339" y="4341027"/>
            <a:ext cx="156966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i="1" dirty="0">
                <a:solidFill>
                  <a:srgbClr val="0070C0"/>
                </a:solidFill>
              </a:rPr>
              <a:t>Quelle</a:t>
            </a:r>
            <a:r>
              <a:rPr lang="de-DE" sz="900" dirty="0">
                <a:solidFill>
                  <a:srgbClr val="3C515B"/>
                </a:solidFill>
              </a:rPr>
              <a:t>: Eigene Darstellungen </a:t>
            </a:r>
          </a:p>
        </p:txBody>
      </p:sp>
    </p:spTree>
    <p:extLst>
      <p:ext uri="{BB962C8B-B14F-4D97-AF65-F5344CB8AC3E}">
        <p14:creationId xmlns:p14="http://schemas.microsoft.com/office/powerpoint/2010/main" val="27049864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9F4EA2-0A6C-FB6F-07FA-FF80CBD8A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5318" y="575079"/>
            <a:ext cx="5760640" cy="503882"/>
          </a:xfrm>
        </p:spPr>
        <p:txBody>
          <a:bodyPr/>
          <a:lstStyle/>
          <a:p>
            <a:pPr algn="ctr"/>
            <a:r>
              <a:rPr lang="de-DE" sz="2400" dirty="0"/>
              <a:t>Interpretation von Grafiken: Ausreißer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39E88BD-E551-BA01-C185-79A4AF4E45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49029"/>
            <a:ext cx="5148063" cy="4094471"/>
          </a:xfrm>
        </p:spPr>
        <p:txBody>
          <a:bodyPr>
            <a:noAutofit/>
          </a:bodyPr>
          <a:lstStyle/>
          <a:p>
            <a:pPr>
              <a:spcBef>
                <a:spcPts val="250"/>
              </a:spcBef>
              <a:spcAft>
                <a:spcPts val="250"/>
              </a:spcAft>
            </a:pPr>
            <a:r>
              <a:rPr lang="de-DE" sz="1300" u="sng" dirty="0"/>
              <a:t>Definition</a:t>
            </a:r>
            <a:r>
              <a:rPr lang="de-DE" sz="1300" dirty="0"/>
              <a:t>:	Datenpunkte, die stark von den übrigen Werten abweichen</a:t>
            </a:r>
          </a:p>
          <a:p>
            <a:pPr marL="285750" indent="-285750">
              <a:spcBef>
                <a:spcPts val="250"/>
              </a:spcBef>
              <a:spcAft>
                <a:spcPts val="250"/>
              </a:spcAft>
              <a:buFont typeface="Courier New" panose="02070309020205020404" pitchFamily="49" charset="0"/>
              <a:buChar char="o"/>
            </a:pPr>
            <a:r>
              <a:rPr lang="de-DE" sz="1300" dirty="0"/>
              <a:t>Beispiel: Wertepaar X (30 Mio. EUR, 6%)</a:t>
            </a:r>
          </a:p>
          <a:p>
            <a:pPr marL="285750" indent="-285750">
              <a:spcBef>
                <a:spcPts val="250"/>
              </a:spcBef>
              <a:spcAft>
                <a:spcPts val="250"/>
              </a:spcAft>
              <a:buFont typeface="Courier New" panose="02070309020205020404" pitchFamily="49" charset="0"/>
              <a:buChar char="o"/>
            </a:pPr>
            <a:endParaRPr lang="de-DE" sz="1300" dirty="0"/>
          </a:p>
          <a:p>
            <a:pPr>
              <a:spcBef>
                <a:spcPts val="250"/>
              </a:spcBef>
              <a:spcAft>
                <a:spcPts val="250"/>
              </a:spcAft>
            </a:pPr>
            <a:r>
              <a:rPr lang="de-DE" sz="1300" u="sng" dirty="0"/>
              <a:t>Identifikation</a:t>
            </a:r>
            <a:r>
              <a:rPr lang="de-DE" sz="1300" dirty="0"/>
              <a:t>:	Sichtbar als Punkte "abseits der Masse„</a:t>
            </a:r>
          </a:p>
          <a:p>
            <a:pPr>
              <a:spcBef>
                <a:spcPts val="250"/>
              </a:spcBef>
              <a:spcAft>
                <a:spcPts val="250"/>
              </a:spcAft>
            </a:pPr>
            <a:endParaRPr lang="de-DE" sz="1300" dirty="0"/>
          </a:p>
          <a:p>
            <a:pPr>
              <a:spcBef>
                <a:spcPts val="250"/>
              </a:spcBef>
              <a:spcAft>
                <a:spcPts val="250"/>
              </a:spcAft>
            </a:pPr>
            <a:r>
              <a:rPr lang="de-DE" sz="1300" u="sng" dirty="0"/>
              <a:t>Umgang</a:t>
            </a:r>
            <a:r>
              <a:rPr lang="de-DE" sz="1300" dirty="0"/>
              <a:t>:</a:t>
            </a:r>
          </a:p>
          <a:p>
            <a:pPr marL="285750" indent="-285750">
              <a:spcBef>
                <a:spcPts val="250"/>
              </a:spcBef>
              <a:spcAft>
                <a:spcPts val="250"/>
              </a:spcAft>
              <a:buFont typeface="Courier New" panose="02070309020205020404" pitchFamily="49" charset="0"/>
              <a:buChar char="o"/>
            </a:pPr>
            <a:r>
              <a:rPr lang="de-DE" sz="1300" dirty="0"/>
              <a:t>Ignorieren</a:t>
            </a:r>
          </a:p>
          <a:p>
            <a:pPr marL="285750" indent="-285750">
              <a:spcBef>
                <a:spcPts val="250"/>
              </a:spcBef>
              <a:spcAft>
                <a:spcPts val="250"/>
              </a:spcAft>
              <a:buFont typeface="Courier New" panose="02070309020205020404" pitchFamily="49" charset="0"/>
              <a:buChar char="o"/>
            </a:pPr>
            <a:r>
              <a:rPr lang="de-DE" sz="1300" dirty="0"/>
              <a:t>Entfernen</a:t>
            </a:r>
          </a:p>
          <a:p>
            <a:pPr marL="285750" indent="-285750">
              <a:spcBef>
                <a:spcPts val="250"/>
              </a:spcBef>
              <a:spcAft>
                <a:spcPts val="250"/>
              </a:spcAft>
              <a:buFont typeface="Courier New" panose="02070309020205020404" pitchFamily="49" charset="0"/>
              <a:buChar char="o"/>
            </a:pPr>
            <a:r>
              <a:rPr lang="de-DE" sz="1300" dirty="0"/>
              <a:t>Weitere Untersuchungen</a:t>
            </a:r>
          </a:p>
          <a:p>
            <a:pPr marL="285750" indent="-285750">
              <a:spcBef>
                <a:spcPts val="250"/>
              </a:spcBef>
              <a:spcAft>
                <a:spcPts val="250"/>
              </a:spcAft>
              <a:buFont typeface="Courier New" panose="02070309020205020404" pitchFamily="49" charset="0"/>
              <a:buChar char="o"/>
            </a:pPr>
            <a:r>
              <a:rPr lang="de-DE" sz="1300" dirty="0"/>
              <a:t>Separate Analyse</a:t>
            </a:r>
          </a:p>
          <a:p>
            <a:pPr>
              <a:spcBef>
                <a:spcPts val="250"/>
              </a:spcBef>
              <a:spcAft>
                <a:spcPts val="250"/>
              </a:spcAft>
            </a:pPr>
            <a:endParaRPr lang="de-DE" sz="1300" dirty="0"/>
          </a:p>
          <a:p>
            <a:pPr>
              <a:spcBef>
                <a:spcPts val="250"/>
              </a:spcBef>
              <a:spcAft>
                <a:spcPts val="250"/>
              </a:spcAft>
            </a:pPr>
            <a:r>
              <a:rPr lang="de-DE" sz="1300" u="sng" dirty="0"/>
              <a:t>Fragen zur Analyse</a:t>
            </a:r>
            <a:r>
              <a:rPr lang="de-DE" sz="1300" dirty="0"/>
              <a:t>:</a:t>
            </a:r>
          </a:p>
          <a:p>
            <a:pPr marL="171450" indent="-171450">
              <a:spcBef>
                <a:spcPts val="250"/>
              </a:spcBef>
              <a:spcAft>
                <a:spcPts val="250"/>
              </a:spcAft>
              <a:buFont typeface="Wingdings" panose="05000000000000000000" pitchFamily="2" charset="2"/>
              <a:buChar char="Ø"/>
            </a:pPr>
            <a:r>
              <a:rPr lang="de-DE" sz="1300" dirty="0"/>
              <a:t>Was könnte den Ausreißer verursacht haben?</a:t>
            </a:r>
          </a:p>
          <a:p>
            <a:pPr marL="171450" indent="-171450">
              <a:spcBef>
                <a:spcPts val="250"/>
              </a:spcBef>
              <a:spcAft>
                <a:spcPts val="250"/>
              </a:spcAft>
              <a:buFont typeface="Wingdings" panose="05000000000000000000" pitchFamily="2" charset="2"/>
              <a:buChar char="Ø"/>
            </a:pPr>
            <a:r>
              <a:rPr lang="de-DE" sz="1300" dirty="0"/>
              <a:t>Wie würde das Entfernen dieses Punktes die Ergebnisse verändern?</a:t>
            </a:r>
          </a:p>
          <a:p>
            <a:pPr marL="171450" indent="-171450">
              <a:spcBef>
                <a:spcPts val="250"/>
              </a:spcBef>
              <a:spcAft>
                <a:spcPts val="250"/>
              </a:spcAft>
              <a:buFont typeface="Wingdings" panose="05000000000000000000" pitchFamily="2" charset="2"/>
              <a:buChar char="Ø"/>
            </a:pPr>
            <a:r>
              <a:rPr lang="de-DE" sz="1300" dirty="0"/>
              <a:t>Könnte der Ausreißer auf ein wichtiges Phänomen hinweisen?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19</a:t>
            </a:fld>
            <a:endParaRPr lang="de-DE" dirty="0">
              <a:latin typeface="Calibri" panose="020F0502020204030204" pitchFamily="34" charset="0"/>
            </a:endParaRPr>
          </a:p>
        </p:txBody>
      </p:sp>
      <p:graphicFrame>
        <p:nvGraphicFramePr>
          <p:cNvPr id="6" name="Diagramm 5">
            <a:extLst>
              <a:ext uri="{FF2B5EF4-FFF2-40B4-BE49-F238E27FC236}">
                <a16:creationId xmlns:a16="http://schemas.microsoft.com/office/drawing/2014/main" id="{94DC07ED-1D86-738A-7970-00EDB0AB4942}"/>
              </a:ext>
            </a:extLst>
          </p:cNvPr>
          <p:cNvGraphicFramePr>
            <a:graphicFrameLocks/>
          </p:cNvGraphicFramePr>
          <p:nvPr/>
        </p:nvGraphicFramePr>
        <p:xfrm>
          <a:off x="5004048" y="1635646"/>
          <a:ext cx="4219805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feld 3">
            <a:extLst>
              <a:ext uri="{FF2B5EF4-FFF2-40B4-BE49-F238E27FC236}">
                <a16:creationId xmlns:a16="http://schemas.microsoft.com/office/drawing/2014/main" id="{201AAA1C-27DA-420F-8685-95EC13680A1B}"/>
              </a:ext>
            </a:extLst>
          </p:cNvPr>
          <p:cNvSpPr txBox="1"/>
          <p:nvPr/>
        </p:nvSpPr>
        <p:spPr>
          <a:xfrm>
            <a:off x="8028384" y="294512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7030A0"/>
                </a:solidFill>
              </a:rPr>
              <a:t>x</a:t>
            </a:r>
          </a:p>
        </p:txBody>
      </p:sp>
      <p:grpSp>
        <p:nvGrpSpPr>
          <p:cNvPr id="7" name="Gruppieren 6"/>
          <p:cNvGrpSpPr/>
          <p:nvPr/>
        </p:nvGrpSpPr>
        <p:grpSpPr>
          <a:xfrm>
            <a:off x="7079990" y="63460"/>
            <a:ext cx="2051720" cy="917449"/>
            <a:chOff x="7055528" y="112451"/>
            <a:chExt cx="2051720" cy="917449"/>
          </a:xfrm>
        </p:grpSpPr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B30AA615-0648-BB13-D791-5B79C058F4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55528" y="112451"/>
              <a:ext cx="2051720" cy="765454"/>
            </a:xfrm>
            <a:prstGeom prst="rect">
              <a:avLst/>
            </a:prstGeom>
          </p:spPr>
        </p:pic>
        <p:sp>
          <p:nvSpPr>
            <p:cNvPr id="10" name="Textfeld 9"/>
            <p:cNvSpPr txBox="1"/>
            <p:nvPr/>
          </p:nvSpPr>
          <p:spPr>
            <a:xfrm>
              <a:off x="8244409" y="722123"/>
              <a:ext cx="7777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/>
                <a:t>Q7 – Q9</a:t>
              </a:r>
            </a:p>
          </p:txBody>
        </p:sp>
      </p:grpSp>
      <p:sp>
        <p:nvSpPr>
          <p:cNvPr id="5" name="Textfeld 4">
            <a:extLst>
              <a:ext uri="{FF2B5EF4-FFF2-40B4-BE49-F238E27FC236}">
                <a16:creationId xmlns:a16="http://schemas.microsoft.com/office/drawing/2014/main" id="{E93A89F6-F15B-999D-5E33-3818BBEF245C}"/>
              </a:ext>
            </a:extLst>
          </p:cNvPr>
          <p:cNvSpPr txBox="1"/>
          <p:nvPr/>
        </p:nvSpPr>
        <p:spPr>
          <a:xfrm>
            <a:off x="6699211" y="4855290"/>
            <a:ext cx="156966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i="1" dirty="0">
                <a:solidFill>
                  <a:srgbClr val="0070C0"/>
                </a:solidFill>
              </a:rPr>
              <a:t>Quelle</a:t>
            </a:r>
            <a:r>
              <a:rPr lang="de-DE" sz="900" dirty="0">
                <a:solidFill>
                  <a:srgbClr val="3C515B"/>
                </a:solidFill>
              </a:rPr>
              <a:t>: Eigene Darstellungen </a:t>
            </a:r>
          </a:p>
        </p:txBody>
      </p:sp>
    </p:spTree>
    <p:extLst>
      <p:ext uri="{BB962C8B-B14F-4D97-AF65-F5344CB8AC3E}">
        <p14:creationId xmlns:p14="http://schemas.microsoft.com/office/powerpoint/2010/main" val="2547944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F18B247-51B0-AD57-D411-68F10444D7B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4676503"/>
            <a:ext cx="7672494" cy="466997"/>
          </a:xfrm>
        </p:spPr>
        <p:txBody>
          <a:bodyPr/>
          <a:lstStyle/>
          <a:p>
            <a:r>
              <a:rPr lang="de-DE" dirty="0">
                <a:hlinkClick r:id="rId2"/>
              </a:rPr>
              <a:t>https://particify.uni-hamburg.de/p/94212550</a:t>
            </a:r>
            <a:r>
              <a:rPr lang="de-DE" dirty="0"/>
              <a:t> 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AA58113-083F-A501-35A5-17156804D11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2</a:t>
            </a:fld>
            <a:endParaRPr lang="de-DE" dirty="0">
              <a:latin typeface="Calibri" panose="020F0502020204030204" pitchFamily="34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30AA615-0648-BB13-D791-5B79C058F4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66031"/>
            <a:ext cx="9144000" cy="341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695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5EA70B-5BC6-D25C-6CFF-283CB5D8B3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5841" y="304014"/>
            <a:ext cx="7110655" cy="503882"/>
          </a:xfrm>
        </p:spPr>
        <p:txBody>
          <a:bodyPr/>
          <a:lstStyle/>
          <a:p>
            <a:r>
              <a:rPr lang="de-DE" sz="2800" dirty="0"/>
              <a:t>Beispiel zur Interpretation von Streuung</a:t>
            </a:r>
          </a:p>
        </p:txBody>
      </p:sp>
      <p:graphicFrame>
        <p:nvGraphicFramePr>
          <p:cNvPr id="7" name="Diagramm 6">
            <a:extLst>
              <a:ext uri="{FF2B5EF4-FFF2-40B4-BE49-F238E27FC236}">
                <a16:creationId xmlns:a16="http://schemas.microsoft.com/office/drawing/2014/main" id="{6694573C-7964-43D0-1EF0-554F042E87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8067372"/>
              </p:ext>
            </p:extLst>
          </p:nvPr>
        </p:nvGraphicFramePr>
        <p:xfrm>
          <a:off x="4555685" y="1107168"/>
          <a:ext cx="4480811" cy="2371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10CD2331-9A15-3624-F313-99A2214674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3934980"/>
              </p:ext>
            </p:extLst>
          </p:nvPr>
        </p:nvGraphicFramePr>
        <p:xfrm>
          <a:off x="5724128" y="3386045"/>
          <a:ext cx="2769640" cy="1724262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301397">
                  <a:extLst>
                    <a:ext uri="{9D8B030D-6E8A-4147-A177-3AD203B41FA5}">
                      <a16:colId xmlns:a16="http://schemas.microsoft.com/office/drawing/2014/main" val="1865479848"/>
                    </a:ext>
                  </a:extLst>
                </a:gridCol>
                <a:gridCol w="1468243">
                  <a:extLst>
                    <a:ext uri="{9D8B030D-6E8A-4147-A177-3AD203B41FA5}">
                      <a16:colId xmlns:a16="http://schemas.microsoft.com/office/drawing/2014/main" val="419590151"/>
                    </a:ext>
                  </a:extLst>
                </a:gridCol>
              </a:tblGrid>
              <a:tr h="181212">
                <a:tc>
                  <a:txBody>
                    <a:bodyPr/>
                    <a:lstStyle/>
                    <a:p>
                      <a:pPr algn="ctr" fontAlgn="b"/>
                      <a:r>
                        <a:rPr lang="de-DE" sz="950" b="1" u="sng" strike="noStrike" dirty="0">
                          <a:effectLst/>
                        </a:rPr>
                        <a:t>Innovationsausgaben</a:t>
                      </a:r>
                      <a:endParaRPr lang="de-DE" sz="950" b="1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950" b="1" u="sng" strike="noStrike" dirty="0">
                          <a:effectLst/>
                        </a:rPr>
                        <a:t>Wirtschaftswachstum</a:t>
                      </a:r>
                      <a:endParaRPr lang="de-DE" sz="950" b="1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89871871"/>
                  </a:ext>
                </a:extLst>
              </a:tr>
              <a:tr h="146339">
                <a:tc>
                  <a:txBody>
                    <a:bodyPr/>
                    <a:lstStyle/>
                    <a:p>
                      <a:pPr algn="ctr" fontAlgn="b"/>
                      <a:r>
                        <a:rPr lang="de-DE" sz="950" u="none" strike="noStrike" dirty="0">
                          <a:effectLst/>
                        </a:rPr>
                        <a:t>2</a:t>
                      </a:r>
                      <a:endParaRPr lang="de-DE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950" u="none" strike="noStrike">
                          <a:effectLst/>
                        </a:rPr>
                        <a:t>3,15</a:t>
                      </a:r>
                      <a:endParaRPr lang="de-DE" sz="9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96528257"/>
                  </a:ext>
                </a:extLst>
              </a:tr>
              <a:tr h="146339">
                <a:tc>
                  <a:txBody>
                    <a:bodyPr/>
                    <a:lstStyle/>
                    <a:p>
                      <a:pPr algn="ctr" fontAlgn="b"/>
                      <a:r>
                        <a:rPr lang="de-DE" sz="950" u="none" strike="noStrike" dirty="0">
                          <a:effectLst/>
                        </a:rPr>
                        <a:t>4</a:t>
                      </a:r>
                      <a:endParaRPr lang="de-DE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950" u="none" strike="noStrike">
                          <a:effectLst/>
                        </a:rPr>
                        <a:t>4,05</a:t>
                      </a:r>
                      <a:endParaRPr lang="de-DE" sz="9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19892419"/>
                  </a:ext>
                </a:extLst>
              </a:tr>
              <a:tr h="146339">
                <a:tc>
                  <a:txBody>
                    <a:bodyPr/>
                    <a:lstStyle/>
                    <a:p>
                      <a:pPr algn="ctr" fontAlgn="b"/>
                      <a:r>
                        <a:rPr lang="de-DE" sz="950" u="none" strike="noStrike" dirty="0">
                          <a:effectLst/>
                        </a:rPr>
                        <a:t>3</a:t>
                      </a:r>
                      <a:endParaRPr lang="de-DE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950" u="none" strike="noStrike">
                          <a:effectLst/>
                        </a:rPr>
                        <a:t>3,45</a:t>
                      </a:r>
                      <a:endParaRPr lang="de-DE" sz="9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92421622"/>
                  </a:ext>
                </a:extLst>
              </a:tr>
              <a:tr h="146339">
                <a:tc>
                  <a:txBody>
                    <a:bodyPr/>
                    <a:lstStyle/>
                    <a:p>
                      <a:pPr algn="ctr" fontAlgn="b"/>
                      <a:r>
                        <a:rPr lang="de-DE" sz="950" u="none" strike="noStrike" dirty="0">
                          <a:effectLst/>
                        </a:rPr>
                        <a:t>6</a:t>
                      </a:r>
                      <a:endParaRPr lang="de-DE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950" u="none" strike="noStrike" dirty="0">
                          <a:effectLst/>
                        </a:rPr>
                        <a:t>4,65</a:t>
                      </a:r>
                      <a:endParaRPr lang="de-DE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65717077"/>
                  </a:ext>
                </a:extLst>
              </a:tr>
              <a:tr h="146339">
                <a:tc>
                  <a:txBody>
                    <a:bodyPr/>
                    <a:lstStyle/>
                    <a:p>
                      <a:pPr algn="ctr" fontAlgn="b"/>
                      <a:r>
                        <a:rPr lang="de-DE" sz="950" u="none" strike="noStrike" dirty="0">
                          <a:effectLst/>
                        </a:rPr>
                        <a:t>5</a:t>
                      </a:r>
                      <a:endParaRPr lang="de-DE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950" u="none" strike="noStrike" dirty="0">
                          <a:effectLst/>
                        </a:rPr>
                        <a:t>4,20</a:t>
                      </a:r>
                      <a:endParaRPr lang="de-DE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49577915"/>
                  </a:ext>
                </a:extLst>
              </a:tr>
              <a:tr h="146339">
                <a:tc>
                  <a:txBody>
                    <a:bodyPr/>
                    <a:lstStyle/>
                    <a:p>
                      <a:pPr algn="ctr" fontAlgn="b"/>
                      <a:r>
                        <a:rPr lang="de-DE" sz="950" u="none" strike="noStrike">
                          <a:effectLst/>
                        </a:rPr>
                        <a:t>1</a:t>
                      </a:r>
                      <a:endParaRPr lang="de-DE" sz="9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950" u="none" strike="noStrike" dirty="0">
                          <a:effectLst/>
                        </a:rPr>
                        <a:t>2,40</a:t>
                      </a:r>
                      <a:endParaRPr lang="de-DE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71367359"/>
                  </a:ext>
                </a:extLst>
              </a:tr>
              <a:tr h="146339">
                <a:tc>
                  <a:txBody>
                    <a:bodyPr/>
                    <a:lstStyle/>
                    <a:p>
                      <a:pPr algn="ctr" fontAlgn="b"/>
                      <a:r>
                        <a:rPr lang="de-DE" sz="950" u="none" strike="noStrike" dirty="0">
                          <a:effectLst/>
                        </a:rPr>
                        <a:t>2</a:t>
                      </a:r>
                      <a:endParaRPr lang="de-DE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950" u="none" strike="noStrike" dirty="0">
                          <a:effectLst/>
                        </a:rPr>
                        <a:t>2,70</a:t>
                      </a:r>
                      <a:endParaRPr lang="de-DE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56266693"/>
                  </a:ext>
                </a:extLst>
              </a:tr>
              <a:tr h="146339">
                <a:tc>
                  <a:txBody>
                    <a:bodyPr/>
                    <a:lstStyle/>
                    <a:p>
                      <a:pPr algn="ctr" fontAlgn="b"/>
                      <a:r>
                        <a:rPr lang="de-DE" sz="950" u="none" strike="noStrike">
                          <a:effectLst/>
                        </a:rPr>
                        <a:t>3</a:t>
                      </a:r>
                      <a:endParaRPr lang="de-DE" sz="9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950" u="none" strike="noStrike" dirty="0">
                          <a:effectLst/>
                        </a:rPr>
                        <a:t>3,60</a:t>
                      </a:r>
                      <a:endParaRPr lang="de-DE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12266775"/>
                  </a:ext>
                </a:extLst>
              </a:tr>
              <a:tr h="146339">
                <a:tc>
                  <a:txBody>
                    <a:bodyPr/>
                    <a:lstStyle/>
                    <a:p>
                      <a:pPr algn="ctr" fontAlgn="b"/>
                      <a:r>
                        <a:rPr lang="de-DE" sz="950" u="none" strike="noStrike">
                          <a:effectLst/>
                        </a:rPr>
                        <a:t>4</a:t>
                      </a:r>
                      <a:endParaRPr lang="de-DE" sz="9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950" u="none" strike="noStrike" dirty="0">
                          <a:effectLst/>
                        </a:rPr>
                        <a:t>4,05</a:t>
                      </a:r>
                      <a:endParaRPr lang="de-DE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93233086"/>
                  </a:ext>
                </a:extLst>
              </a:tr>
              <a:tr h="146339">
                <a:tc>
                  <a:txBody>
                    <a:bodyPr/>
                    <a:lstStyle/>
                    <a:p>
                      <a:pPr algn="ctr" fontAlgn="b"/>
                      <a:r>
                        <a:rPr lang="de-DE" sz="950" u="none" strike="noStrike">
                          <a:effectLst/>
                        </a:rPr>
                        <a:t>5</a:t>
                      </a:r>
                      <a:endParaRPr lang="de-DE" sz="9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950" u="none" strike="noStrike" dirty="0">
                          <a:effectLst/>
                        </a:rPr>
                        <a:t>4,50</a:t>
                      </a:r>
                      <a:endParaRPr lang="de-DE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79646507"/>
                  </a:ext>
                </a:extLst>
              </a:tr>
            </a:tbl>
          </a:graphicData>
        </a:graphic>
      </p:graphicFrame>
      <p:sp>
        <p:nvSpPr>
          <p:cNvPr id="3" name="Foliennummernplatzhalter 2"/>
          <p:cNvSpPr>
            <a:spLocks noGrp="1"/>
          </p:cNvSpPr>
          <p:nvPr>
            <p:ph type="sldNum" sz="quarter" idx="17"/>
          </p:nvPr>
        </p:nvSpPr>
        <p:spPr>
          <a:xfrm>
            <a:off x="6300193" y="4803998"/>
            <a:ext cx="2736303" cy="273844"/>
          </a:xfrm>
        </p:spPr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20</a:t>
            </a:fld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F708833-9F51-41DC-8109-8F3A15048DDD}"/>
              </a:ext>
            </a:extLst>
          </p:cNvPr>
          <p:cNvSpPr txBox="1"/>
          <p:nvPr/>
        </p:nvSpPr>
        <p:spPr>
          <a:xfrm>
            <a:off x="-9892" y="1139633"/>
            <a:ext cx="4869924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Datenpunkte zeigen geringen Streuung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Allgemeiner Aufwärtstrend sichtbar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Geringe Streuung = starker Zusammenhang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de-DE" sz="14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400" u="sng" dirty="0"/>
              <a:t>Ausreißer</a:t>
            </a:r>
            <a:r>
              <a:rPr lang="de-DE" sz="1400" dirty="0"/>
              <a:t>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Kein offensichtlicher Ausreißer im Datensatz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Wichtig: </a:t>
            </a:r>
            <a:r>
              <a:rPr lang="de-DE" sz="1400" dirty="0">
                <a:solidFill>
                  <a:srgbClr val="0070C0"/>
                </a:solidFill>
              </a:rPr>
              <a:t>Nicht jeder Datensatz enthält Ausreißer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EEBDDEC-DEFE-5108-A222-7AD6373D8073}"/>
              </a:ext>
            </a:extLst>
          </p:cNvPr>
          <p:cNvSpPr txBox="1"/>
          <p:nvPr/>
        </p:nvSpPr>
        <p:spPr>
          <a:xfrm>
            <a:off x="7708938" y="1024217"/>
            <a:ext cx="156966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i="1" dirty="0">
                <a:solidFill>
                  <a:srgbClr val="0070C0"/>
                </a:solidFill>
              </a:rPr>
              <a:t>Quelle</a:t>
            </a:r>
            <a:r>
              <a:rPr lang="de-DE" sz="900" dirty="0">
                <a:solidFill>
                  <a:srgbClr val="3C515B"/>
                </a:solidFill>
              </a:rPr>
              <a:t>: Eigene Darstellungen </a:t>
            </a:r>
          </a:p>
        </p:txBody>
      </p:sp>
    </p:spTree>
    <p:extLst>
      <p:ext uri="{BB962C8B-B14F-4D97-AF65-F5344CB8AC3E}">
        <p14:creationId xmlns:p14="http://schemas.microsoft.com/office/powerpoint/2010/main" val="40128715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FD680D-7AFF-02E9-E178-AC9281A9E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6530" y="555526"/>
            <a:ext cx="3470940" cy="503882"/>
          </a:xfrm>
        </p:spPr>
        <p:txBody>
          <a:bodyPr/>
          <a:lstStyle/>
          <a:p>
            <a:pPr algn="ctr"/>
            <a:r>
              <a:rPr lang="de-DE" sz="2400" dirty="0"/>
              <a:t>Unterstützung durch KI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F336B88-3542-C5B2-454C-451E305CE7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59408"/>
            <a:ext cx="9144000" cy="4084092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de-DE" sz="1400" u="sng" dirty="0"/>
              <a:t>AI-Tools können helfen bei: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Erstellung von Regressionstabellen	(</a:t>
            </a:r>
            <a:r>
              <a:rPr lang="de-DE" sz="1300" dirty="0">
                <a:solidFill>
                  <a:srgbClr val="7030A0"/>
                </a:solidFill>
              </a:rPr>
              <a:t>z.B. </a:t>
            </a:r>
            <a:r>
              <a:rPr lang="de-DE" sz="1300" dirty="0" err="1">
                <a:solidFill>
                  <a:srgbClr val="7030A0"/>
                </a:solidFill>
              </a:rPr>
              <a:t>Stata</a:t>
            </a:r>
            <a:r>
              <a:rPr lang="de-DE" sz="1300" dirty="0">
                <a:solidFill>
                  <a:srgbClr val="7030A0"/>
                </a:solidFill>
              </a:rPr>
              <a:t>/Python Code</a:t>
            </a:r>
            <a:r>
              <a:rPr lang="de-DE" sz="1400" dirty="0"/>
              <a:t>)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Berechnung und Interpretation von Regressionsgleichungen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Erzeugung von Visualisierungen zur Datenanalyse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CF6D272-4B8B-B866-2AD9-C41D0CDE331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21</a:t>
            </a:fld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/>
          <a:srcRect r="24103"/>
          <a:stretch/>
        </p:blipFill>
        <p:spPr>
          <a:xfrm>
            <a:off x="5313507" y="1086218"/>
            <a:ext cx="3830394" cy="299770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68A2B0A1-02E9-73CC-367F-E6B4F294EDD2}"/>
              </a:ext>
            </a:extLst>
          </p:cNvPr>
          <p:cNvSpPr txBox="1"/>
          <p:nvPr/>
        </p:nvSpPr>
        <p:spPr>
          <a:xfrm>
            <a:off x="7668344" y="1275606"/>
            <a:ext cx="156966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i="1" dirty="0">
                <a:solidFill>
                  <a:srgbClr val="0070C0"/>
                </a:solidFill>
              </a:rPr>
              <a:t>Quelle</a:t>
            </a:r>
            <a:r>
              <a:rPr lang="de-DE" sz="900" dirty="0">
                <a:solidFill>
                  <a:srgbClr val="3C515B"/>
                </a:solidFill>
              </a:rPr>
              <a:t>: Eigene Darstellungen </a:t>
            </a:r>
          </a:p>
        </p:txBody>
      </p:sp>
    </p:spTree>
    <p:extLst>
      <p:ext uri="{BB962C8B-B14F-4D97-AF65-F5344CB8AC3E}">
        <p14:creationId xmlns:p14="http://schemas.microsoft.com/office/powerpoint/2010/main" val="5961310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341F0-D444-EF7E-E2CF-4B0F22823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1893" y="600069"/>
            <a:ext cx="1900213" cy="503882"/>
          </a:xfrm>
        </p:spPr>
        <p:txBody>
          <a:bodyPr lIns="91440" tIns="45720" rIns="91440" bIns="45720" anchor="t"/>
          <a:lstStyle/>
          <a:p>
            <a:pPr algn="ctr"/>
            <a:r>
              <a:rPr lang="en-US" sz="2400" dirty="0" err="1"/>
              <a:t>Praxisteil</a:t>
            </a:r>
            <a:endParaRPr lang="en-US" sz="2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4BE776-2BB9-1E82-668F-CF7FDBE3A7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59582"/>
            <a:ext cx="9144000" cy="4083918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de-DE" sz="1400" u="sng" dirty="0">
                <a:solidFill>
                  <a:srgbClr val="3B515B"/>
                </a:solidFill>
                <a:cs typeface="Calibri" panose="020F0502020204030204" pitchFamily="34" charset="0"/>
              </a:rPr>
              <a:t>Schritt 1</a:t>
            </a:r>
            <a:r>
              <a:rPr lang="de-DE" sz="1400" dirty="0">
                <a:solidFill>
                  <a:srgbClr val="3B515B"/>
                </a:solidFill>
                <a:cs typeface="Calibri" panose="020F0502020204030204" pitchFamily="34" charset="0"/>
              </a:rPr>
              <a:t>: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>
                <a:solidFill>
                  <a:srgbClr val="3B515B"/>
                </a:solidFill>
                <a:cs typeface="Calibri" panose="020F0502020204030204" pitchFamily="34" charset="0"/>
              </a:rPr>
              <a:t>Relevante Grafik für eigene Hausarbeit suchen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de-DE" sz="1400" dirty="0">
              <a:solidFill>
                <a:srgbClr val="3B515B"/>
              </a:solidFill>
              <a:cs typeface="Calibri" panose="020F0502020204030204" pitchFamily="34" charset="0"/>
            </a:endParaRPr>
          </a:p>
          <a:p>
            <a:r>
              <a:rPr lang="de-DE" sz="1400" u="sng" dirty="0">
                <a:solidFill>
                  <a:srgbClr val="3B515B"/>
                </a:solidFill>
                <a:cs typeface="Calibri" panose="020F0502020204030204" pitchFamily="34" charset="0"/>
              </a:rPr>
              <a:t>Schritt 2</a:t>
            </a:r>
            <a:r>
              <a:rPr lang="de-DE" sz="1400" dirty="0">
                <a:solidFill>
                  <a:srgbClr val="3B515B"/>
                </a:solidFill>
                <a:cs typeface="Calibri" panose="020F0502020204030204" pitchFamily="34" charset="0"/>
              </a:rPr>
              <a:t>: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>
                <a:solidFill>
                  <a:srgbClr val="3B515B"/>
                </a:solidFill>
                <a:cs typeface="Calibri" panose="020F0502020204030204" pitchFamily="34" charset="0"/>
              </a:rPr>
              <a:t>Grafik korrekt beschriften und schriftlich interpretieren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>
                <a:solidFill>
                  <a:srgbClr val="3B515B"/>
                </a:solidFill>
                <a:cs typeface="Calibri" panose="020F0502020204030204" pitchFamily="34" charset="0"/>
              </a:rPr>
              <a:t>Auf Kontext der Hausarbeit achten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>
                <a:solidFill>
                  <a:srgbClr val="3B515B"/>
                </a:solidFill>
                <a:cs typeface="Calibri" panose="020F0502020204030204" pitchFamily="34" charset="0"/>
              </a:rPr>
              <a:t>Grafik zur Erklärung spezifischer Aspekte nutzen</a:t>
            </a:r>
            <a:endParaRPr lang="en-US" sz="1400" dirty="0">
              <a:solidFill>
                <a:srgbClr val="3B515B"/>
              </a:solidFill>
              <a:cs typeface="Calibri" panose="020F0502020204030204" pitchFamily="34" charset="0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1400" dirty="0">
              <a:solidFill>
                <a:srgbClr val="3B515B"/>
              </a:solidFill>
              <a:cs typeface="Calibri" panose="020F0502020204030204" pitchFamily="34" charset="0"/>
            </a:endParaRPr>
          </a:p>
          <a:p>
            <a:r>
              <a:rPr lang="en-US" sz="1400" dirty="0">
                <a:solidFill>
                  <a:srgbClr val="0070C0"/>
                </a:solidFill>
                <a:cs typeface="Calibri" panose="020F0502020204030204" pitchFamily="34" charset="0"/>
              </a:rPr>
              <a:t>PS</a:t>
            </a:r>
            <a:r>
              <a:rPr lang="en-US" sz="1400" dirty="0">
                <a:solidFill>
                  <a:srgbClr val="3B515B"/>
                </a:solidFill>
                <a:cs typeface="Calibri" panose="020F0502020204030204" pitchFamily="34" charset="0"/>
              </a:rPr>
              <a:t>: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400" dirty="0" err="1">
                <a:solidFill>
                  <a:srgbClr val="3B515B"/>
                </a:solidFill>
                <a:cs typeface="Calibri" panose="020F0502020204030204" pitchFamily="34" charset="0"/>
              </a:rPr>
              <a:t>Bis</a:t>
            </a:r>
            <a:r>
              <a:rPr lang="en-US" sz="1400" dirty="0">
                <a:solidFill>
                  <a:srgbClr val="3B515B"/>
                </a:solidFill>
                <a:cs typeface="Calibri" panose="020F0502020204030204" pitchFamily="34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cs typeface="Calibri" panose="020F0502020204030204" pitchFamily="34" charset="0"/>
              </a:rPr>
              <a:t>28.05.2024</a:t>
            </a:r>
            <a:r>
              <a:rPr lang="en-US" sz="1400" dirty="0">
                <a:solidFill>
                  <a:srgbClr val="3B515B"/>
                </a:solidFill>
                <a:cs typeface="Calibri" panose="020F0502020204030204" pitchFamily="34" charset="0"/>
              </a:rPr>
              <a:t>: </a:t>
            </a:r>
            <a:r>
              <a:rPr lang="en-US" sz="1400" dirty="0" err="1">
                <a:solidFill>
                  <a:srgbClr val="3B515B"/>
                </a:solidFill>
                <a:cs typeface="Calibri" panose="020F0502020204030204" pitchFamily="34" charset="0"/>
              </a:rPr>
              <a:t>Entwurf</a:t>
            </a:r>
            <a:r>
              <a:rPr lang="en-US" sz="1400" dirty="0">
                <a:solidFill>
                  <a:srgbClr val="3B515B"/>
                </a:solidFill>
                <a:cs typeface="Calibri" panose="020F0502020204030204" pitchFamily="34" charset="0"/>
              </a:rPr>
              <a:t> (3 Seiten) </a:t>
            </a:r>
            <a:r>
              <a:rPr lang="de-DE" sz="1400" dirty="0">
                <a:solidFill>
                  <a:srgbClr val="3B515B"/>
                </a:solidFill>
                <a:cs typeface="Calibri" panose="020F0502020204030204" pitchFamily="34" charset="0"/>
              </a:rPr>
              <a:t>An </a:t>
            </a:r>
            <a:r>
              <a:rPr lang="de-DE" sz="1400" dirty="0" err="1">
                <a:solidFill>
                  <a:srgbClr val="3B515B"/>
                </a:solidFill>
                <a:cs typeface="Calibri" panose="020F0502020204030204" pitchFamily="34" charset="0"/>
              </a:rPr>
              <a:t>Partner:in</a:t>
            </a:r>
            <a:r>
              <a:rPr lang="de-DE" sz="1400" dirty="0">
                <a:solidFill>
                  <a:srgbClr val="3B515B"/>
                </a:solidFill>
                <a:cs typeface="Calibri" panose="020F0502020204030204" pitchFamily="34" charset="0"/>
              </a:rPr>
              <a:t> schicken und auf OpenOlat hochladen	</a:t>
            </a:r>
            <a:r>
              <a:rPr lang="en-US" sz="1400" dirty="0">
                <a:solidFill>
                  <a:srgbClr val="3B515B"/>
                </a:solidFill>
                <a:cs typeface="Calibri" panose="020F0502020204030204" pitchFamily="34" charset="0"/>
              </a:rPr>
              <a:t> 	(</a:t>
            </a:r>
            <a:r>
              <a:rPr lang="en-US" sz="1400" dirty="0" err="1">
                <a:solidFill>
                  <a:srgbClr val="7030A0"/>
                </a:solidFill>
                <a:cs typeface="Calibri" panose="020F0502020204030204" pitchFamily="34" charset="0"/>
              </a:rPr>
              <a:t>noch</a:t>
            </a:r>
            <a:r>
              <a:rPr lang="en-US" sz="1400" dirty="0">
                <a:solidFill>
                  <a:srgbClr val="7030A0"/>
                </a:solidFill>
                <a:cs typeface="Calibri" panose="020F0502020204030204" pitchFamily="34" charset="0"/>
              </a:rPr>
              <a:t> 2 </a:t>
            </a:r>
            <a:r>
              <a:rPr lang="en-US" sz="1400" dirty="0" err="1">
                <a:solidFill>
                  <a:srgbClr val="7030A0"/>
                </a:solidFill>
                <a:cs typeface="Calibri" panose="020F0502020204030204" pitchFamily="34" charset="0"/>
              </a:rPr>
              <a:t>Wochen</a:t>
            </a:r>
            <a:r>
              <a:rPr lang="en-US" sz="1400" dirty="0">
                <a:solidFill>
                  <a:srgbClr val="3B515B"/>
                </a:solidFill>
                <a:cs typeface="Calibri" panose="020F0502020204030204" pitchFamily="34" charset="0"/>
              </a:rPr>
              <a:t>)</a:t>
            </a:r>
          </a:p>
          <a:p>
            <a:endParaRPr lang="en-US" sz="1400" dirty="0">
              <a:solidFill>
                <a:srgbClr val="3B515B"/>
              </a:solidFill>
              <a:cs typeface="Calibri" panose="020F0502020204030204" pitchFamily="34" charset="0"/>
            </a:endParaRPr>
          </a:p>
          <a:p>
            <a:r>
              <a:rPr lang="en-US" sz="1400" dirty="0">
                <a:solidFill>
                  <a:srgbClr val="0070C0"/>
                </a:solidFill>
                <a:cs typeface="Calibri" panose="020F0502020204030204" pitchFamily="34" charset="0"/>
              </a:rPr>
              <a:t>Peer-Feedback</a:t>
            </a:r>
            <a:r>
              <a:rPr lang="en-US" sz="1400" dirty="0">
                <a:solidFill>
                  <a:srgbClr val="3B515B"/>
                </a:solidFill>
                <a:cs typeface="Calibri" panose="020F0502020204030204" pitchFamily="34" charset="0"/>
              </a:rPr>
              <a:t>: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solidFill>
                  <a:srgbClr val="3B515B"/>
                </a:solidFill>
                <a:cs typeface="Calibri" panose="020F0502020204030204" pitchFamily="34" charset="0"/>
              </a:rPr>
              <a:t>Schaut [</a:t>
            </a:r>
            <a:r>
              <a:rPr lang="de-DE" sz="1400" dirty="0">
                <a:solidFill>
                  <a:srgbClr val="00B050"/>
                </a:solidFill>
                <a:cs typeface="Calibri" panose="020F0502020204030204" pitchFamily="34" charset="0"/>
              </a:rPr>
              <a:t>7.3.1.</a:t>
            </a:r>
            <a:r>
              <a:rPr lang="de-DE" sz="1400" dirty="0">
                <a:solidFill>
                  <a:srgbClr val="3B515B"/>
                </a:solidFill>
                <a:cs typeface="Calibri" panose="020F0502020204030204" pitchFamily="34" charset="0"/>
              </a:rPr>
              <a:t>] für eine Formatvorlage an									(</a:t>
            </a:r>
            <a:r>
              <a:rPr lang="de-DE" sz="1400" dirty="0">
                <a:solidFill>
                  <a:srgbClr val="0070C0"/>
                </a:solidFill>
                <a:cs typeface="Calibri" panose="020F0502020204030204" pitchFamily="34" charset="0"/>
              </a:rPr>
              <a:t>optional</a:t>
            </a:r>
            <a:r>
              <a:rPr lang="de-DE" sz="1400" dirty="0">
                <a:solidFill>
                  <a:srgbClr val="3B515B"/>
                </a:solidFill>
                <a:cs typeface="Calibri" panose="020F0502020204030204" pitchFamily="34" charset="0"/>
              </a:rPr>
              <a:t>)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solidFill>
                  <a:srgbClr val="3B515B"/>
                </a:solidFill>
                <a:cs typeface="Calibri" panose="020F0502020204030204" pitchFamily="34" charset="0"/>
              </a:rPr>
              <a:t>[</a:t>
            </a:r>
            <a:r>
              <a:rPr lang="de-DE" sz="1400" dirty="0">
                <a:solidFill>
                  <a:srgbClr val="00B050"/>
                </a:solidFill>
                <a:cs typeface="Calibri" panose="020F0502020204030204" pitchFamily="34" charset="0"/>
              </a:rPr>
              <a:t>7.3.2.</a:t>
            </a:r>
            <a:r>
              <a:rPr lang="de-DE" sz="1400" dirty="0">
                <a:solidFill>
                  <a:srgbClr val="3B515B"/>
                </a:solidFill>
                <a:cs typeface="Calibri" panose="020F0502020204030204" pitchFamily="34" charset="0"/>
              </a:rPr>
              <a:t>] ist ein Beispiel für das fertige Feedback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de-DE" sz="1400" dirty="0">
                <a:solidFill>
                  <a:srgbClr val="3B515B"/>
                </a:solidFill>
                <a:cs typeface="Calibri" panose="020F0502020204030204" pitchFamily="34" charset="0"/>
              </a:rPr>
              <a:t>Feedback bis 03.06.2024 an </a:t>
            </a:r>
            <a:r>
              <a:rPr lang="de-DE" sz="1400" dirty="0" err="1">
                <a:solidFill>
                  <a:srgbClr val="3B515B"/>
                </a:solidFill>
                <a:cs typeface="Calibri" panose="020F0502020204030204" pitchFamily="34" charset="0"/>
              </a:rPr>
              <a:t>Partner:in</a:t>
            </a:r>
            <a:r>
              <a:rPr lang="de-DE" sz="1400" dirty="0">
                <a:solidFill>
                  <a:srgbClr val="3B515B"/>
                </a:solidFill>
                <a:cs typeface="Calibri" panose="020F0502020204030204" pitchFamily="34" charset="0"/>
              </a:rPr>
              <a:t> senden</a:t>
            </a:r>
            <a:r>
              <a:rPr lang="en-US" sz="1400" dirty="0">
                <a:solidFill>
                  <a:srgbClr val="3B515B"/>
                </a:solidFill>
                <a:cs typeface="Calibri" panose="020F0502020204030204" pitchFamily="34" charset="0"/>
              </a:rPr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082D76-2858-1E91-9E30-C9388EDD0BA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5652120" y="2067694"/>
            <a:ext cx="33170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Courier New" panose="02070309020205020404" pitchFamily="49" charset="0"/>
              <a:buChar char="o"/>
            </a:pPr>
            <a:r>
              <a:rPr lang="de-DE" sz="1200" dirty="0">
                <a:solidFill>
                  <a:srgbClr val="7030A0"/>
                </a:solidFill>
              </a:rPr>
              <a:t>3 neue Prompts auch heute auf OpenOlat (</a:t>
            </a:r>
            <a:r>
              <a:rPr lang="de-DE" sz="1200" dirty="0">
                <a:solidFill>
                  <a:srgbClr val="00B050"/>
                </a:solidFill>
              </a:rPr>
              <a:t>6.2.</a:t>
            </a:r>
            <a:r>
              <a:rPr lang="de-DE" sz="1200" dirty="0">
                <a:solidFill>
                  <a:srgbClr val="7030A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642862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146F15-2863-B3B9-2934-BDF7FE36B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532088"/>
            <a:ext cx="7200800" cy="503882"/>
          </a:xfrm>
        </p:spPr>
        <p:txBody>
          <a:bodyPr/>
          <a:lstStyle/>
          <a:p>
            <a:pPr algn="ctr"/>
            <a:r>
              <a:rPr lang="de-DE" dirty="0"/>
              <a:t>Dokumentation der KI-Nutzung für den Foliensatz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D5715D5-9385-873D-996D-60F0A5FCFB8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23</a:t>
            </a:fld>
            <a:endParaRPr lang="de-DE" dirty="0"/>
          </a:p>
        </p:txBody>
      </p:sp>
      <p:graphicFrame>
        <p:nvGraphicFramePr>
          <p:cNvPr id="11" name="Tabelle 10"/>
          <p:cNvGraphicFramePr>
            <a:graphicFrameLocks noGrp="1"/>
          </p:cNvGraphicFramePr>
          <p:nvPr/>
        </p:nvGraphicFramePr>
        <p:xfrm>
          <a:off x="179513" y="1269667"/>
          <a:ext cx="8712966" cy="349759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04322">
                  <a:extLst>
                    <a:ext uri="{9D8B030D-6E8A-4147-A177-3AD203B41FA5}">
                      <a16:colId xmlns:a16="http://schemas.microsoft.com/office/drawing/2014/main" val="617976397"/>
                    </a:ext>
                  </a:extLst>
                </a:gridCol>
                <a:gridCol w="2904322">
                  <a:extLst>
                    <a:ext uri="{9D8B030D-6E8A-4147-A177-3AD203B41FA5}">
                      <a16:colId xmlns:a16="http://schemas.microsoft.com/office/drawing/2014/main" val="2081076122"/>
                    </a:ext>
                  </a:extLst>
                </a:gridCol>
                <a:gridCol w="2904322">
                  <a:extLst>
                    <a:ext uri="{9D8B030D-6E8A-4147-A177-3AD203B41FA5}">
                      <a16:colId xmlns:a16="http://schemas.microsoft.com/office/drawing/2014/main" val="1594044574"/>
                    </a:ext>
                  </a:extLst>
                </a:gridCol>
              </a:tblGrid>
              <a:tr h="370957">
                <a:tc>
                  <a:txBody>
                    <a:bodyPr/>
                    <a:lstStyle/>
                    <a:p>
                      <a:pPr algn="ctr"/>
                      <a:r>
                        <a:rPr lang="de-DE" sz="1050" b="1" dirty="0"/>
                        <a:t>Arbeitsschritt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50" b="1"/>
                        <a:t>Eingesetzte(s) KI-System(e)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50" b="1" dirty="0"/>
                        <a:t>Beschreibung der Verwendungsweise</a:t>
                      </a:r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3676572662"/>
                  </a:ext>
                </a:extLst>
              </a:tr>
              <a:tr h="529939">
                <a:tc>
                  <a:txBody>
                    <a:bodyPr/>
                    <a:lstStyle/>
                    <a:p>
                      <a:pPr algn="l"/>
                      <a:r>
                        <a:rPr lang="de-DE" sz="1050" dirty="0"/>
                        <a:t>Strukturvorschlag für die </a:t>
                      </a:r>
                      <a:r>
                        <a:rPr lang="de-DE" sz="1050" dirty="0" err="1"/>
                        <a:t>Slides</a:t>
                      </a:r>
                      <a:endParaRPr lang="de-DE" sz="1050" dirty="0"/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50" dirty="0"/>
                        <a:t>ChatGPT-3.5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50"/>
                        <a:t>Erste Erstellung einer logischen Struktur für das Folienset</a:t>
                      </a:r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3951820957"/>
                  </a:ext>
                </a:extLst>
              </a:tr>
              <a:tr h="688920">
                <a:tc>
                  <a:txBody>
                    <a:bodyPr/>
                    <a:lstStyle/>
                    <a:p>
                      <a:pPr algn="l"/>
                      <a:r>
                        <a:rPr lang="de-DE" sz="1050"/>
                        <a:t>Inhaltsgenerierung &amp; Brainstorming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50"/>
                        <a:t>ChatGPT-3.5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50"/>
                        <a:t>Entwicklung der inhaltlichen Kernelemente und thematische Gliederung</a:t>
                      </a:r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263284202"/>
                  </a:ext>
                </a:extLst>
              </a:tr>
              <a:tr h="688920">
                <a:tc>
                  <a:txBody>
                    <a:bodyPr/>
                    <a:lstStyle/>
                    <a:p>
                      <a:pPr algn="l"/>
                      <a:r>
                        <a:rPr lang="de-DE" sz="1050"/>
                        <a:t>Integration menschlicher Inhalte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50" dirty="0"/>
                        <a:t>ChatGPT-3.5 &amp; Menschliche Beiträge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50"/>
                        <a:t>Hilfswissenschaftler David Bechler lieferte Inhaltsvorlagen als Referenzen</a:t>
                      </a:r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4250542296"/>
                  </a:ext>
                </a:extLst>
              </a:tr>
              <a:tr h="688920">
                <a:tc>
                  <a:txBody>
                    <a:bodyPr/>
                    <a:lstStyle/>
                    <a:p>
                      <a:pPr algn="l"/>
                      <a:r>
                        <a:rPr lang="de-DE" sz="1050" dirty="0"/>
                        <a:t>Überarbeitung &amp; Anpassung für SS 25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50" dirty="0"/>
                        <a:t>ChatGPT-4o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50" dirty="0"/>
                        <a:t>Aktualisierung und Verfeinerung der Inhalte für das Sommersemester 25</a:t>
                      </a:r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548986310"/>
                  </a:ext>
                </a:extLst>
              </a:tr>
              <a:tr h="529939">
                <a:tc>
                  <a:txBody>
                    <a:bodyPr/>
                    <a:lstStyle/>
                    <a:p>
                      <a:pPr algn="l"/>
                      <a:r>
                        <a:rPr lang="de-DE" sz="1050" dirty="0"/>
                        <a:t>Wording &amp; sprachliche Feinabstimmung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50" dirty="0"/>
                        <a:t>ChatGPT-4o</a:t>
                      </a:r>
                    </a:p>
                  </a:txBody>
                  <a:tcPr marL="41295" marR="41295" marT="20648" marB="20648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050" dirty="0"/>
                        <a:t>Anpassung von Formulierungen nach präzisen Anweisungen</a:t>
                      </a:r>
                    </a:p>
                  </a:txBody>
                  <a:tcPr marL="41295" marR="41295" marT="20648" marB="20648" anchor="ctr"/>
                </a:tc>
                <a:extLst>
                  <a:ext uri="{0D108BD9-81ED-4DB2-BD59-A6C34878D82A}">
                    <a16:rowId xmlns:a16="http://schemas.microsoft.com/office/drawing/2014/main" val="1914245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513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D8EDA856-06FB-CE52-1EDF-98A674ECC738}"/>
              </a:ext>
            </a:extLst>
          </p:cNvPr>
          <p:cNvSpPr txBox="1">
            <a:spLocks/>
          </p:cNvSpPr>
          <p:nvPr/>
        </p:nvSpPr>
        <p:spPr>
          <a:xfrm>
            <a:off x="1781316" y="572736"/>
            <a:ext cx="5544616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de-DE" sz="2400" dirty="0"/>
              <a:t>Quantitative vs. Qualitative Forschung</a:t>
            </a:r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6CAE6C5E-A6A0-D8EF-15A5-3B3DCB2960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76618"/>
            <a:ext cx="9144000" cy="4066882"/>
          </a:xfrm>
        </p:spPr>
        <p:txBody>
          <a:bodyPr>
            <a:noAutofit/>
          </a:bodyPr>
          <a:lstStyle/>
          <a:p>
            <a:r>
              <a:rPr lang="de-DE" sz="1400" u="sng" dirty="0">
                <a:latin typeface="+mn-lt"/>
              </a:rPr>
              <a:t>Qualitative Forschung:</a:t>
            </a:r>
          </a:p>
          <a:p>
            <a:pPr marL="1085850" lvl="1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Einzelfalluntersuchungen: 	Detaillierte Analyse individueller Fälle</a:t>
            </a:r>
          </a:p>
          <a:p>
            <a:pPr marL="1085850" lvl="1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Interpretative Auswertung: 	Subjektive, tiefgehende Analysen</a:t>
            </a:r>
          </a:p>
          <a:p>
            <a:pPr marL="1085850" lvl="1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Offene Fragestellungen: 	Flexibilität bei der Datenerhebung</a:t>
            </a:r>
          </a:p>
          <a:p>
            <a:pPr marL="1085850" lvl="1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Ziel: 	Verständnis von Hintergründen und Motivationen (z.B. Interviews, teilnehmende Beobachtungen)</a:t>
            </a:r>
          </a:p>
          <a:p>
            <a:pPr marL="1085850" lvl="1" indent="-342900">
              <a:buFont typeface="Courier New" panose="02070309020205020404" pitchFamily="49" charset="0"/>
              <a:buChar char="o"/>
            </a:pPr>
            <a:endParaRPr lang="de-DE" sz="1400" dirty="0">
              <a:latin typeface="+mn-lt"/>
            </a:endParaRPr>
          </a:p>
          <a:p>
            <a:r>
              <a:rPr lang="de-DE" sz="1400" u="sng" dirty="0">
                <a:latin typeface="+mn-lt"/>
              </a:rPr>
              <a:t>Quantitative Forschung:</a:t>
            </a:r>
          </a:p>
          <a:p>
            <a:pPr marL="1085850" lvl="1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Statistische Auswertung: 	Analyse vieler Datenpunkte</a:t>
            </a:r>
          </a:p>
          <a:p>
            <a:pPr marL="1085850" lvl="1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Geschlossene Fragen: 		Standardisierte Fragebögen</a:t>
            </a:r>
          </a:p>
          <a:p>
            <a:pPr marL="1085850" lvl="1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Messung &amp; Quantifizierung: 	Objektive Datensammlung</a:t>
            </a:r>
          </a:p>
          <a:p>
            <a:pPr marL="1085850" lvl="1" indent="-342900"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Ziel: 				Allgemeingültige Aussagen und Muster erkennen</a:t>
            </a:r>
          </a:p>
          <a:p>
            <a:endParaRPr lang="de-DE" sz="1400" dirty="0">
              <a:latin typeface="+mn-lt"/>
            </a:endParaRPr>
          </a:p>
          <a:p>
            <a:r>
              <a:rPr lang="de-DE" sz="1400" b="1" dirty="0">
                <a:latin typeface="+mn-lt"/>
              </a:rPr>
              <a:t>Forschungsfrage bestimmt Ansatz: 	</a:t>
            </a:r>
            <a:r>
              <a:rPr lang="de-DE" sz="1400" dirty="0">
                <a:latin typeface="+mn-lt"/>
              </a:rPr>
              <a:t>Wahl zwischen qualitativer oder quantitativer Methodik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sz="1400" u="sng" dirty="0">
                <a:latin typeface="+mn-lt"/>
              </a:rPr>
              <a:t>Mixed-</a:t>
            </a:r>
            <a:r>
              <a:rPr lang="de-DE" sz="1400" u="sng" dirty="0" err="1">
                <a:latin typeface="+mn-lt"/>
              </a:rPr>
              <a:t>Methods</a:t>
            </a:r>
            <a:r>
              <a:rPr lang="de-DE" sz="1400" u="sng" dirty="0">
                <a:latin typeface="+mn-lt"/>
              </a:rPr>
              <a:t>-Ansatz</a:t>
            </a:r>
            <a:r>
              <a:rPr lang="de-DE" sz="1400" dirty="0">
                <a:latin typeface="+mn-lt"/>
              </a:rPr>
              <a:t>: 		Kombination beider Methoden für umfassende Ergebnisse</a:t>
            </a:r>
          </a:p>
        </p:txBody>
      </p:sp>
      <p:sp>
        <p:nvSpPr>
          <p:cNvPr id="2" name="Rechteck 1"/>
          <p:cNvSpPr/>
          <p:nvPr/>
        </p:nvSpPr>
        <p:spPr>
          <a:xfrm>
            <a:off x="1133872" y="4871650"/>
            <a:ext cx="6750496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00" dirty="0">
                <a:solidFill>
                  <a:srgbClr val="3C515B"/>
                </a:solidFill>
                <a:latin typeface="+mj-lt"/>
              </a:rPr>
              <a:t>"</a:t>
            </a:r>
            <a:r>
              <a:rPr lang="en-US" sz="1300" i="1" dirty="0">
                <a:solidFill>
                  <a:srgbClr val="7030A0"/>
                </a:solidFill>
                <a:latin typeface="+mj-lt"/>
              </a:rPr>
              <a:t>The goal is to turn data into information, and information into insight.</a:t>
            </a:r>
            <a:r>
              <a:rPr lang="en-US" sz="1300" i="1" dirty="0">
                <a:solidFill>
                  <a:srgbClr val="3C515B"/>
                </a:solidFill>
                <a:latin typeface="+mj-lt"/>
              </a:rPr>
              <a:t>" </a:t>
            </a:r>
            <a:r>
              <a:rPr lang="en-US" sz="1300" dirty="0">
                <a:solidFill>
                  <a:srgbClr val="3C515B"/>
                </a:solidFill>
                <a:latin typeface="+mj-lt"/>
              </a:rPr>
              <a:t>– Carly Fiorina</a:t>
            </a:r>
            <a:endParaRPr lang="de-DE" sz="1300" dirty="0">
              <a:solidFill>
                <a:srgbClr val="3C515B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73401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7DB42C1-5FA7-A3AD-E1A0-7961697DB65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42EE5F6F-ED7E-AAE0-F601-DC9D19B83E2B}"/>
              </a:ext>
            </a:extLst>
          </p:cNvPr>
          <p:cNvSpPr txBox="1">
            <a:spLocks/>
          </p:cNvSpPr>
          <p:nvPr/>
        </p:nvSpPr>
        <p:spPr>
          <a:xfrm>
            <a:off x="2339752" y="564600"/>
            <a:ext cx="4464496" cy="50388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de-DE" sz="2400" dirty="0"/>
              <a:t>Gütekriterien in der Forschung</a:t>
            </a:r>
          </a:p>
        </p:txBody>
      </p:sp>
      <p:graphicFrame>
        <p:nvGraphicFramePr>
          <p:cNvPr id="6" name="Tabelle 8">
            <a:extLst>
              <a:ext uri="{FF2B5EF4-FFF2-40B4-BE49-F238E27FC236}">
                <a16:creationId xmlns:a16="http://schemas.microsoft.com/office/drawing/2014/main" id="{0CED9B96-FCFB-38F3-896F-598427C21E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5117804"/>
              </p:ext>
            </p:extLst>
          </p:nvPr>
        </p:nvGraphicFramePr>
        <p:xfrm>
          <a:off x="323528" y="1353489"/>
          <a:ext cx="8496944" cy="325633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019538">
                  <a:extLst>
                    <a:ext uri="{9D8B030D-6E8A-4147-A177-3AD203B41FA5}">
                      <a16:colId xmlns:a16="http://schemas.microsoft.com/office/drawing/2014/main" val="1675344577"/>
                    </a:ext>
                  </a:extLst>
                </a:gridCol>
                <a:gridCol w="4477406">
                  <a:extLst>
                    <a:ext uri="{9D8B030D-6E8A-4147-A177-3AD203B41FA5}">
                      <a16:colId xmlns:a16="http://schemas.microsoft.com/office/drawing/2014/main" val="2304038921"/>
                    </a:ext>
                  </a:extLst>
                </a:gridCol>
              </a:tblGrid>
              <a:tr h="533825">
                <a:tc>
                  <a:txBody>
                    <a:bodyPr/>
                    <a:lstStyle/>
                    <a:p>
                      <a:pPr algn="ctr"/>
                      <a:r>
                        <a:rPr lang="de-DE" sz="1800" dirty="0"/>
                        <a:t>Gütekriterien qualitativer Forschung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dirty="0"/>
                        <a:t>Gütekriterien quantitativer Forschung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9177003"/>
                  </a:ext>
                </a:extLst>
              </a:tr>
              <a:tr h="907503">
                <a:tc>
                  <a:txBody>
                    <a:bodyPr/>
                    <a:lstStyle/>
                    <a:p>
                      <a:r>
                        <a:rPr lang="de-DE" sz="1800" u="sng" dirty="0"/>
                        <a:t>Transparenz</a:t>
                      </a:r>
                      <a:r>
                        <a:rPr lang="de-DE" sz="1800" dirty="0"/>
                        <a:t>: </a:t>
                      </a:r>
                    </a:p>
                    <a:p>
                      <a:r>
                        <a:rPr lang="de-DE" sz="1600" dirty="0"/>
                        <a:t>Detaillierte Darstellung des Vorgehens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800" u="sng" dirty="0"/>
                        <a:t>Validität</a:t>
                      </a:r>
                      <a:r>
                        <a:rPr lang="de-DE" sz="1800" dirty="0"/>
                        <a:t>: </a:t>
                      </a:r>
                    </a:p>
                    <a:p>
                      <a:r>
                        <a:rPr lang="de-DE" sz="1600" dirty="0"/>
                        <a:t>Genauigkeit der Messung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95960"/>
                  </a:ext>
                </a:extLst>
              </a:tr>
              <a:tr h="90750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u="sng" dirty="0"/>
                        <a:t>Reichweite</a:t>
                      </a:r>
                      <a:r>
                        <a:rPr lang="de-DE" sz="1800" dirty="0"/>
                        <a:t>: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/>
                        <a:t>Vergleichbarkeit der Ergebnisse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800" u="sng" dirty="0"/>
                        <a:t>Reliabilität</a:t>
                      </a:r>
                      <a:r>
                        <a:rPr lang="de-DE" sz="1800" dirty="0"/>
                        <a:t>: </a:t>
                      </a:r>
                    </a:p>
                    <a:p>
                      <a:r>
                        <a:rPr lang="de-DE" sz="1600" dirty="0"/>
                        <a:t>Zuverlässigkeit der Messung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34499"/>
                  </a:ext>
                </a:extLst>
              </a:tr>
              <a:tr h="90750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u="sng" dirty="0"/>
                        <a:t>Intersubjektivität</a:t>
                      </a:r>
                      <a:r>
                        <a:rPr lang="de-DE" sz="1800" dirty="0"/>
                        <a:t>: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/>
                        <a:t>Kritische Selbstreflexion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dirty="0"/>
                        <a:t>Diskussion der eigenen Position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800" u="sng" dirty="0"/>
                        <a:t>Objektivität</a:t>
                      </a:r>
                      <a:r>
                        <a:rPr lang="de-DE" sz="1800" dirty="0"/>
                        <a:t>: </a:t>
                      </a:r>
                    </a:p>
                    <a:p>
                      <a:r>
                        <a:rPr lang="de-DE" sz="1600" dirty="0"/>
                        <a:t>Unabhängigkeit von persönlichen Einflüssen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8630877"/>
                  </a:ext>
                </a:extLst>
              </a:tr>
            </a:tbl>
          </a:graphicData>
        </a:graphic>
      </p:graphicFrame>
      <p:grpSp>
        <p:nvGrpSpPr>
          <p:cNvPr id="2" name="Gruppieren 1"/>
          <p:cNvGrpSpPr/>
          <p:nvPr/>
        </p:nvGrpSpPr>
        <p:grpSpPr>
          <a:xfrm>
            <a:off x="7055528" y="112451"/>
            <a:ext cx="2051720" cy="917449"/>
            <a:chOff x="7055528" y="112451"/>
            <a:chExt cx="2051720" cy="917449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B30AA615-0648-BB13-D791-5B79C058F4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55528" y="112451"/>
              <a:ext cx="2051720" cy="765454"/>
            </a:xfrm>
            <a:prstGeom prst="rect">
              <a:avLst/>
            </a:prstGeom>
          </p:spPr>
        </p:pic>
        <p:sp>
          <p:nvSpPr>
            <p:cNvPr id="9" name="Textfeld 8"/>
            <p:cNvSpPr txBox="1"/>
            <p:nvPr/>
          </p:nvSpPr>
          <p:spPr>
            <a:xfrm>
              <a:off x="8244408" y="722123"/>
              <a:ext cx="7777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/>
                <a:t>Q1 – Q3</a:t>
              </a:r>
            </a:p>
          </p:txBody>
        </p:sp>
      </p:grpSp>
      <p:sp>
        <p:nvSpPr>
          <p:cNvPr id="3" name="Textfeld 2">
            <a:extLst>
              <a:ext uri="{FF2B5EF4-FFF2-40B4-BE49-F238E27FC236}">
                <a16:creationId xmlns:a16="http://schemas.microsoft.com/office/drawing/2014/main" id="{211F1DD3-6B15-CE52-0D3B-60FC8E71614F}"/>
              </a:ext>
            </a:extLst>
          </p:cNvPr>
          <p:cNvSpPr txBox="1"/>
          <p:nvPr/>
        </p:nvSpPr>
        <p:spPr>
          <a:xfrm>
            <a:off x="323528" y="4840655"/>
            <a:ext cx="39917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i="1" dirty="0">
                <a:solidFill>
                  <a:srgbClr val="0070C0"/>
                </a:solidFill>
              </a:rPr>
              <a:t>Quelle</a:t>
            </a:r>
            <a:r>
              <a:rPr lang="de-DE" sz="900" dirty="0"/>
              <a:t>: </a:t>
            </a:r>
            <a:r>
              <a:rPr lang="de-DE" sz="900" dirty="0">
                <a:hlinkClick r:id="rId4"/>
              </a:rPr>
              <a:t>https://www.scribbr.de/methodik/guetekriterien-qualitativer-forschung/</a:t>
            </a:r>
            <a:r>
              <a:rPr lang="de-DE" sz="900" dirty="0"/>
              <a:t>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5C48CE8-C30F-7896-E5DC-251354F79DB1}"/>
              </a:ext>
            </a:extLst>
          </p:cNvPr>
          <p:cNvSpPr txBox="1"/>
          <p:nvPr/>
        </p:nvSpPr>
        <p:spPr>
          <a:xfrm>
            <a:off x="5141904" y="4842202"/>
            <a:ext cx="294022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i="1" dirty="0">
                <a:solidFill>
                  <a:srgbClr val="0070C0"/>
                </a:solidFill>
              </a:rPr>
              <a:t>Quelle</a:t>
            </a:r>
            <a:r>
              <a:rPr lang="de-DE" sz="900" dirty="0"/>
              <a:t>: </a:t>
            </a:r>
            <a:r>
              <a:rPr lang="de-DE" sz="900" dirty="0">
                <a:hlinkClick r:id="rId5"/>
              </a:rPr>
              <a:t>https://www.scribbr.de/methodik/guetekriterien/</a:t>
            </a:r>
            <a:r>
              <a:rPr lang="de-DE" sz="9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83026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79F28B-A7B7-F108-7897-0B02F35EE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3708" y="555884"/>
            <a:ext cx="5256584" cy="503882"/>
          </a:xfrm>
        </p:spPr>
        <p:txBody>
          <a:bodyPr/>
          <a:lstStyle/>
          <a:p>
            <a:pPr algn="ctr"/>
            <a:r>
              <a:rPr lang="de-DE" sz="2400" dirty="0"/>
              <a:t>Beispiele qualitativer Gütekriterien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E8B3DC1-F8E0-C3AE-45BA-9E97B4A723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43608"/>
            <a:ext cx="9144000" cy="4099892"/>
          </a:xfrm>
        </p:spPr>
        <p:txBody>
          <a:bodyPr>
            <a:norm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de-DE" sz="1400" u="sng" dirty="0"/>
              <a:t>Transparenz: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Detaillierte Darstellung des Vorgehens für Nachvollziehbarkeit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solidFill>
                  <a:srgbClr val="7030A0"/>
                </a:solidFill>
              </a:rPr>
              <a:t>Beispiel</a:t>
            </a:r>
            <a:r>
              <a:rPr lang="de-DE" sz="1400" dirty="0"/>
              <a:t>: 	Offenlegung der Interviewleitfäden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endParaRPr lang="de-DE" sz="1400" dirty="0"/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de-DE" sz="1400" u="sng" dirty="0"/>
              <a:t>Reichweite: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Vergleichbarkeit von Ergebnissen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solidFill>
                  <a:srgbClr val="7030A0"/>
                </a:solidFill>
              </a:rPr>
              <a:t>Beispiel</a:t>
            </a:r>
            <a:r>
              <a:rPr lang="de-DE" sz="1400" dirty="0"/>
              <a:t>: 	Ähnliche Ergebnisse bei identischen Interviews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endParaRPr lang="de-DE" sz="1400" dirty="0"/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de-DE" sz="1400" u="sng" dirty="0"/>
              <a:t>Intersubjektivität: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Kritische Reflexion der eigenen Rolle als Forscher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solidFill>
                  <a:srgbClr val="7030A0"/>
                </a:solidFill>
              </a:rPr>
              <a:t>Beispiel</a:t>
            </a:r>
            <a:r>
              <a:rPr lang="de-DE" sz="1400" dirty="0"/>
              <a:t>: 	Diskussion der eigenen Einflüsse auf die Forschung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9DEECF4-3461-C782-C127-E0925EC84B4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037853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126EB-42E5-D771-F25C-7A708A7FD1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0406" y="548651"/>
            <a:ext cx="5703188" cy="503882"/>
          </a:xfrm>
        </p:spPr>
        <p:txBody>
          <a:bodyPr/>
          <a:lstStyle/>
          <a:p>
            <a:pPr algn="ctr"/>
            <a:r>
              <a:rPr lang="de-DE" sz="2400" dirty="0"/>
              <a:t>Einhaltung quantitativer Gütekriterien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F22D0BC-9132-22E5-80FA-F083373C18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59581"/>
            <a:ext cx="9144000" cy="4069507"/>
          </a:xfrm>
        </p:spPr>
        <p:txBody>
          <a:bodyPr>
            <a:norm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de-DE" sz="1400" u="sng" dirty="0">
                <a:latin typeface="+mn-lt"/>
              </a:rPr>
              <a:t>Reliabilität</a:t>
            </a:r>
            <a:r>
              <a:rPr lang="de-DE" sz="1400" dirty="0">
                <a:latin typeface="+mn-lt"/>
              </a:rPr>
              <a:t>: 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Zuverlässigkeit und Konsistenz der Messungen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endParaRPr lang="de-DE" sz="1400" dirty="0">
              <a:latin typeface="+mn-lt"/>
            </a:endParaRP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de-DE" sz="1400" u="sng" dirty="0">
                <a:latin typeface="+mn-lt"/>
              </a:rPr>
              <a:t>Validität</a:t>
            </a:r>
            <a:r>
              <a:rPr lang="de-DE" sz="1400" dirty="0">
                <a:latin typeface="+mn-lt"/>
              </a:rPr>
              <a:t>: 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Messung dessen, was gemessen werden soll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endParaRPr lang="de-DE" sz="1400" dirty="0">
              <a:latin typeface="+mn-lt"/>
            </a:endParaRP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de-DE" sz="1400" u="sng" dirty="0">
                <a:latin typeface="+mn-lt"/>
              </a:rPr>
              <a:t>Objektivität</a:t>
            </a:r>
            <a:r>
              <a:rPr lang="de-DE" sz="1400" dirty="0">
                <a:latin typeface="+mn-lt"/>
              </a:rPr>
              <a:t>: 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solidFill>
                  <a:srgbClr val="7030A0"/>
                </a:solidFill>
                <a:latin typeface="+mn-lt"/>
              </a:rPr>
              <a:t>Unabhängigkeit von persönlichen Einflüssen</a:t>
            </a:r>
            <a:r>
              <a:rPr lang="de-DE" sz="1400" dirty="0">
                <a:latin typeface="+mn-lt"/>
              </a:rPr>
              <a:t>, gleiche Interpretation durch verschiedene Personen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endParaRPr lang="de-DE" sz="1400" dirty="0">
              <a:latin typeface="+mn-lt"/>
            </a:endParaRP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de-DE" sz="1400" u="sng" dirty="0">
                <a:latin typeface="+mn-lt"/>
              </a:rPr>
              <a:t>Sensitivität</a:t>
            </a:r>
            <a:r>
              <a:rPr lang="de-DE" sz="1400" dirty="0">
                <a:latin typeface="+mn-lt"/>
              </a:rPr>
              <a:t>: 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n-lt"/>
              </a:rPr>
              <a:t>Erfassung subtiler Unterschiede und Veränderungen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1D807B5-308F-98B5-4E09-E084427B723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1586759" y="4830727"/>
            <a:ext cx="597048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dirty="0"/>
              <a:t>"</a:t>
            </a:r>
            <a:r>
              <a:rPr lang="en-US" sz="1300" i="1" dirty="0">
                <a:solidFill>
                  <a:srgbClr val="7030A0"/>
                </a:solidFill>
              </a:rPr>
              <a:t>Science is a way of thinking much more than it is a body of knowledge." </a:t>
            </a:r>
            <a:r>
              <a:rPr lang="en-US" sz="1300" dirty="0"/>
              <a:t>– Carl Sagan</a:t>
            </a:r>
            <a:endParaRPr lang="de-DE" sz="1300" dirty="0"/>
          </a:p>
        </p:txBody>
      </p:sp>
    </p:spTree>
    <p:extLst>
      <p:ext uri="{BB962C8B-B14F-4D97-AF65-F5344CB8AC3E}">
        <p14:creationId xmlns:p14="http://schemas.microsoft.com/office/powerpoint/2010/main" val="3943370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CBCE81-64A8-8144-957F-21206D4AF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775" y="576360"/>
            <a:ext cx="4032449" cy="503882"/>
          </a:xfrm>
        </p:spPr>
        <p:txBody>
          <a:bodyPr/>
          <a:lstStyle/>
          <a:p>
            <a:pPr algn="ctr"/>
            <a:r>
              <a:rPr lang="de-DE" sz="2400" dirty="0"/>
              <a:t>Validität in der Forschung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BC21D41-19E0-D8D2-6E5E-C73C623D8E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59408"/>
            <a:ext cx="9144000" cy="4084092"/>
          </a:xfrm>
        </p:spPr>
        <p:txBody>
          <a:bodyPr>
            <a:noAutofit/>
          </a:bodyPr>
          <a:lstStyle/>
          <a:p>
            <a:pPr marL="342900" indent="-3429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u="sng" dirty="0"/>
              <a:t>Interne Validität</a:t>
            </a:r>
            <a:r>
              <a:rPr lang="de-DE" sz="1400" dirty="0"/>
              <a:t>: 	Misst das, was gemessen werden soll; glaubwürdige Ergebnisse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u="sng" dirty="0"/>
              <a:t>Externe Validität</a:t>
            </a:r>
            <a:r>
              <a:rPr lang="de-DE" sz="1400" dirty="0"/>
              <a:t>: 	Ergebnisse lassen sich generalisieren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endParaRPr lang="de-DE" sz="1400" dirty="0"/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de-DE" sz="1400" dirty="0"/>
              <a:t>Fragebogen zur Innovationsaktivität von Unternehmen in Deutschland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Interne Validität: 	Erfasst der Fragebogen tatsächlich die Innovationsintensität?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Externe Validität: 	Lässt sich Ergebnis auf Unternehmen anderer Branchen/Länder übertragen?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endParaRPr lang="de-DE" sz="1400" dirty="0"/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de-DE" sz="1400" u="sng" dirty="0"/>
              <a:t>Beispiele für Einflussfaktoren auf die Validität</a:t>
            </a:r>
            <a:r>
              <a:rPr lang="de-DE" sz="1400" dirty="0"/>
              <a:t>: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Auswahl des Untersuchungsgegenstands: Repräsentative Stichprobe notwendig</a:t>
            </a:r>
            <a:r>
              <a:rPr lang="de-DE" sz="1200" dirty="0"/>
              <a:t> </a:t>
            </a:r>
            <a:r>
              <a:rPr lang="de-DE" sz="1400" dirty="0">
                <a:solidFill>
                  <a:srgbClr val="3C515B"/>
                </a:solidFill>
              </a:rPr>
              <a:t>(</a:t>
            </a:r>
            <a:r>
              <a:rPr lang="de-DE" sz="1100" dirty="0">
                <a:solidFill>
                  <a:srgbClr val="7030A0"/>
                </a:solidFill>
              </a:rPr>
              <a:t>verschiedene Sektoren/Unternehmensgrößen</a:t>
            </a:r>
            <a:r>
              <a:rPr lang="de-DE" sz="1400" dirty="0">
                <a:solidFill>
                  <a:srgbClr val="3C515B"/>
                </a:solidFill>
              </a:rPr>
              <a:t>)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Zeitliche Konsistenz der Datenerhebung					</a:t>
            </a:r>
            <a:r>
              <a:rPr lang="de-DE" sz="1400" dirty="0">
                <a:solidFill>
                  <a:srgbClr val="3C515B"/>
                </a:solidFill>
              </a:rPr>
              <a:t>(</a:t>
            </a:r>
            <a:r>
              <a:rPr lang="de-DE" sz="1100" dirty="0">
                <a:solidFill>
                  <a:srgbClr val="7030A0"/>
                </a:solidFill>
              </a:rPr>
              <a:t>Vergleichbarkeit über Konjunkturzyklen hinweg</a:t>
            </a:r>
            <a:r>
              <a:rPr lang="de-DE" sz="1400" dirty="0">
                <a:solidFill>
                  <a:srgbClr val="3C515B"/>
                </a:solidFill>
              </a:rPr>
              <a:t>)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/>
              <a:t>Datenerhebung: Prozess kann Untersuchungsgegenstand beeinflussen	</a:t>
            </a:r>
            <a:r>
              <a:rPr lang="de-DE" sz="1400" dirty="0">
                <a:solidFill>
                  <a:srgbClr val="3C515B"/>
                </a:solidFill>
              </a:rPr>
              <a:t>(</a:t>
            </a:r>
            <a:r>
              <a:rPr lang="de-DE" sz="1100" dirty="0">
                <a:solidFill>
                  <a:srgbClr val="7030A0"/>
                </a:solidFill>
              </a:rPr>
              <a:t>„Frageeffekt“ bei sensiblen Angaben</a:t>
            </a:r>
            <a:r>
              <a:rPr lang="de-DE" sz="1400" dirty="0">
                <a:solidFill>
                  <a:srgbClr val="3C515B"/>
                </a:solidFill>
              </a:rPr>
              <a:t>)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solidFill>
                  <a:srgbClr val="3C515B"/>
                </a:solidFill>
              </a:rPr>
              <a:t>Stichprobenverlust über Zeit: 	Schließung, keine Rückmeldung, Ausstieg aus Studie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495801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2FD2D-B30D-F2C4-376B-544FC354B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5656" y="623760"/>
            <a:ext cx="7452829" cy="503882"/>
          </a:xfrm>
        </p:spPr>
        <p:txBody>
          <a:bodyPr/>
          <a:lstStyle/>
          <a:p>
            <a:pPr algn="ctr"/>
            <a:r>
              <a:rPr lang="de-DE" sz="2300" dirty="0"/>
              <a:t>Kombination qualitativer und quantitativer Methoden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2C7195F-DE24-89FA-592A-F494EE81DB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59582"/>
            <a:ext cx="9144000" cy="4069507"/>
          </a:xfrm>
        </p:spPr>
        <p:txBody>
          <a:bodyPr>
            <a:normAutofit/>
          </a:bodyPr>
          <a:lstStyle/>
          <a:p>
            <a:r>
              <a:rPr lang="de-DE" sz="1400" u="sng" dirty="0"/>
              <a:t>Forschungsmethode ≠ Forschungsansatz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/>
              <a:t>Methode allein definiert nicht immer gesamten Ansatz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de-DE" sz="1400" dirty="0"/>
          </a:p>
          <a:p>
            <a:r>
              <a:rPr lang="de-DE" sz="1400" u="sng" dirty="0"/>
              <a:t>Experteninterviews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/>
              <a:t>Qualitativ: 	Tiefgehende Einsichten und Kontext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/>
              <a:t>Quantitativ: 	Strukturierte Interviews für statistische Analyse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de-DE" sz="1400" dirty="0"/>
          </a:p>
          <a:p>
            <a:r>
              <a:rPr lang="de-DE" sz="1400" u="sng" dirty="0"/>
              <a:t>Umfragen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/>
              <a:t>Quantitativ: 	Messbare Daten und Trends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/>
              <a:t>Qualitativ: 	Offene Fragen für detaillierte Antworten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de-DE" sz="1400" dirty="0"/>
          </a:p>
          <a:p>
            <a:endParaRPr lang="de-DE" sz="1400" dirty="0"/>
          </a:p>
          <a:p>
            <a:r>
              <a:rPr lang="de-DE" sz="1400" dirty="0">
                <a:solidFill>
                  <a:srgbClr val="7030A0"/>
                </a:solidFill>
              </a:rPr>
              <a:t>Tipp</a:t>
            </a:r>
            <a:r>
              <a:rPr lang="de-DE" sz="1400" dirty="0"/>
              <a:t>: Methoden kombinieren für umfassendes Verständnis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1400" dirty="0"/>
              <a:t>Beispiel: 	Quantitative Umfrage (Trends) 		➡ 	Qualitative Interviews (Vertiefung)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CDAB158-E6D0-C299-DDBC-56976006F43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/>
              <a:pPr/>
              <a:t>8</a:t>
            </a:fld>
            <a:endParaRPr lang="de-DE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7055528" y="3003798"/>
            <a:ext cx="2051720" cy="917449"/>
            <a:chOff x="7055528" y="112451"/>
            <a:chExt cx="2051720" cy="917449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B30AA615-0648-BB13-D791-5B79C058F4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55528" y="112451"/>
              <a:ext cx="2051720" cy="765454"/>
            </a:xfrm>
            <a:prstGeom prst="rect">
              <a:avLst/>
            </a:prstGeom>
          </p:spPr>
        </p:pic>
        <p:sp>
          <p:nvSpPr>
            <p:cNvPr id="7" name="Textfeld 6"/>
            <p:cNvSpPr txBox="1"/>
            <p:nvPr/>
          </p:nvSpPr>
          <p:spPr>
            <a:xfrm>
              <a:off x="8435166" y="722123"/>
              <a:ext cx="3962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/>
                <a:t>Q4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0603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E9D1A7-0820-D127-ADD0-8407519B6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0466" y="521172"/>
            <a:ext cx="4623068" cy="503882"/>
          </a:xfrm>
        </p:spPr>
        <p:txBody>
          <a:bodyPr/>
          <a:lstStyle/>
          <a:p>
            <a:pPr algn="ctr"/>
            <a:r>
              <a:rPr lang="de-DE" sz="2400" dirty="0"/>
              <a:t>Einsatz der Regressionsanalyse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B96A80-0105-735F-4A1C-452731DC0F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1059582"/>
            <a:ext cx="9144000" cy="4083918"/>
          </a:xfrm>
        </p:spPr>
        <p:txBody>
          <a:bodyPr>
            <a:normAutofit/>
          </a:bodyPr>
          <a:lstStyle/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</a:pPr>
            <a:r>
              <a:rPr lang="de-DE" sz="1400" u="sng" dirty="0">
                <a:latin typeface="+mj-lt"/>
              </a:rPr>
              <a:t>Korrelation zwischen Variablen ermitteln</a:t>
            </a:r>
          </a:p>
          <a:p>
            <a:pPr marL="1200150" lvl="1" indent="-457200">
              <a:spcBef>
                <a:spcPts val="500"/>
              </a:spcBef>
              <a:spcAft>
                <a:spcPts val="5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Ziel: 		Stärke des Zusammenhangs verstehen</a:t>
            </a:r>
          </a:p>
          <a:p>
            <a:pPr marL="1200150" lvl="1" indent="-457200">
              <a:spcBef>
                <a:spcPts val="500"/>
              </a:spcBef>
              <a:spcAft>
                <a:spcPts val="5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Beispiel: 	Größe und Gewicht einer Person</a:t>
            </a: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</a:pPr>
            <a:endParaRPr lang="de-DE" sz="1400" dirty="0">
              <a:latin typeface="+mj-lt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</a:pPr>
            <a:r>
              <a:rPr lang="de-DE" sz="1400" u="sng" dirty="0">
                <a:latin typeface="+mj-lt"/>
              </a:rPr>
              <a:t>Änderung in abhängiger Variable vorhersagen</a:t>
            </a:r>
          </a:p>
          <a:p>
            <a:pPr marL="1200150" lvl="1" indent="-457200">
              <a:spcBef>
                <a:spcPts val="500"/>
              </a:spcBef>
              <a:spcAft>
                <a:spcPts val="5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Ziel: 		Veränderungen bei Modifikation der erklärenden Variable verstehen</a:t>
            </a:r>
          </a:p>
          <a:p>
            <a:pPr marL="1200150" lvl="1" indent="-457200">
              <a:spcBef>
                <a:spcPts val="500"/>
              </a:spcBef>
              <a:spcAft>
                <a:spcPts val="5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Beispiel: 	Auswirkung einer Größenänderung auf das Gewicht</a:t>
            </a: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</a:pPr>
            <a:endParaRPr lang="de-DE" sz="1400" dirty="0">
              <a:latin typeface="+mj-lt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</a:pPr>
            <a:r>
              <a:rPr lang="de-DE" sz="1400" u="sng" dirty="0">
                <a:latin typeface="+mj-lt"/>
              </a:rPr>
              <a:t>Prognose zukünftiger Werte</a:t>
            </a:r>
          </a:p>
          <a:p>
            <a:pPr marL="1200150" lvl="1" indent="-457200">
              <a:spcBef>
                <a:spcPts val="500"/>
              </a:spcBef>
              <a:spcAft>
                <a:spcPts val="5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Ziel: 		Werte basierend auf vorhandenen Daten abschätzen</a:t>
            </a:r>
          </a:p>
          <a:p>
            <a:pPr marL="1200150" lvl="1" indent="-457200">
              <a:spcBef>
                <a:spcPts val="500"/>
              </a:spcBef>
              <a:spcAft>
                <a:spcPts val="500"/>
              </a:spcAft>
              <a:buFont typeface="Courier New" panose="02070309020205020404" pitchFamily="49" charset="0"/>
              <a:buChar char="o"/>
            </a:pPr>
            <a:r>
              <a:rPr lang="de-DE" sz="1400" dirty="0">
                <a:latin typeface="+mj-lt"/>
              </a:rPr>
              <a:t>Beispiel: 	Vorhersage des Gewichts eines 180 cm großen Mannes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67DC2AB-46C2-401A-B841-560648542D1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E01A2B2-10AD-754B-9B4C-E5B6FED423D0}" type="slidenum">
              <a:rPr lang="de-DE" smtClean="0">
                <a:latin typeface="Calibri" panose="020F0502020204030204" pitchFamily="34" charset="0"/>
              </a:rPr>
              <a:pPr/>
              <a:t>9</a:t>
            </a:fld>
            <a:endParaRPr lang="de-D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053865"/>
      </p:ext>
    </p:extLst>
  </p:cSld>
  <p:clrMapOvr>
    <a:masterClrMapping/>
  </p:clrMapOvr>
</p:sld>
</file>

<file path=ppt/theme/theme1.xml><?xml version="1.0" encoding="utf-8"?>
<a:theme xmlns:a="http://schemas.openxmlformats.org/drawingml/2006/main" name="Folienmaster">
  <a:themeElements>
    <a:clrScheme name="Benutzerdefiniert 1">
      <a:dk1>
        <a:srgbClr val="3B515B"/>
      </a:dk1>
      <a:lt1>
        <a:srgbClr val="FFFFFF"/>
      </a:lt1>
      <a:dk2>
        <a:srgbClr val="000000"/>
      </a:dk2>
      <a:lt2>
        <a:srgbClr val="B6BFC3"/>
      </a:lt2>
      <a:accent1>
        <a:srgbClr val="E2001A"/>
      </a:accent1>
      <a:accent2>
        <a:srgbClr val="0271BB"/>
      </a:accent2>
      <a:accent3>
        <a:srgbClr val="3B515B"/>
      </a:accent3>
      <a:accent4>
        <a:srgbClr val="F07F8C"/>
      </a:accent4>
      <a:accent5>
        <a:srgbClr val="80B8DD"/>
      </a:accent5>
      <a:accent6>
        <a:srgbClr val="9DA8AD"/>
      </a:accent6>
      <a:hlink>
        <a:srgbClr val="0271BB"/>
      </a:hlink>
      <a:folHlink>
        <a:srgbClr val="80B8D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Benutzerdefiniert 1">
    <a:dk1>
      <a:srgbClr val="3B515B"/>
    </a:dk1>
    <a:lt1>
      <a:srgbClr val="FFFFFF"/>
    </a:lt1>
    <a:dk2>
      <a:srgbClr val="000000"/>
    </a:dk2>
    <a:lt2>
      <a:srgbClr val="B6BFC3"/>
    </a:lt2>
    <a:accent1>
      <a:srgbClr val="E2001A"/>
    </a:accent1>
    <a:accent2>
      <a:srgbClr val="0271BB"/>
    </a:accent2>
    <a:accent3>
      <a:srgbClr val="3B515B"/>
    </a:accent3>
    <a:accent4>
      <a:srgbClr val="F07F8C"/>
    </a:accent4>
    <a:accent5>
      <a:srgbClr val="80B8DD"/>
    </a:accent5>
    <a:accent6>
      <a:srgbClr val="9DA8AD"/>
    </a:accent6>
    <a:hlink>
      <a:srgbClr val="0271BB"/>
    </a:hlink>
    <a:folHlink>
      <a:srgbClr val="80B8DD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0cce59f-b200-4bec-a5b6-ae6101e8c6c2">
      <Terms xmlns="http://schemas.microsoft.com/office/infopath/2007/PartnerControls"/>
    </lcf76f155ced4ddcb4097134ff3c332f>
    <TaxCatchAll xmlns="db4f15b3-afa7-4763-acdc-a734bb7854b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ED2E597FF12C419FD0D8D80B052070" ma:contentTypeVersion="12" ma:contentTypeDescription="Ein neues Dokument erstellen." ma:contentTypeScope="" ma:versionID="6ee6eb089b2007a72a7db64d77ae3e68">
  <xsd:schema xmlns:xsd="http://www.w3.org/2001/XMLSchema" xmlns:xs="http://www.w3.org/2001/XMLSchema" xmlns:p="http://schemas.microsoft.com/office/2006/metadata/properties" xmlns:ns2="90cce59f-b200-4bec-a5b6-ae6101e8c6c2" xmlns:ns3="db4f15b3-afa7-4763-acdc-a734bb7854bb" targetNamespace="http://schemas.microsoft.com/office/2006/metadata/properties" ma:root="true" ma:fieldsID="7345692e8ed313c74041997a83802102" ns2:_="" ns3:_="">
    <xsd:import namespace="90cce59f-b200-4bec-a5b6-ae6101e8c6c2"/>
    <xsd:import namespace="db4f15b3-afa7-4763-acdc-a734bb7854b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cce59f-b200-4bec-a5b6-ae6101e8c6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Bildmarkierungen" ma:readOnly="false" ma:fieldId="{5cf76f15-5ced-4ddc-b409-7134ff3c332f}" ma:taxonomyMulti="true" ma:sspId="7e6611e7-32d6-4850-a1b3-d6f7e8ea0fa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4f15b3-afa7-4763-acdc-a734bb7854bb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5ebc0131-fe79-4597-a026-605d0a3f79f5}" ma:internalName="TaxCatchAll" ma:showField="CatchAllData" ma:web="db4f15b3-afa7-4763-acdc-a734bb7854b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633DE2-1A90-496D-A796-C7C89F7FBC70}">
  <ds:schemaRefs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90cce59f-b200-4bec-a5b6-ae6101e8c6c2"/>
    <ds:schemaRef ds:uri="http://purl.org/dc/elements/1.1/"/>
    <ds:schemaRef ds:uri="db4f15b3-afa7-4763-acdc-a734bb7854bb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AFD51298-8200-4776-BAEB-051BEBC401E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F7409DC-161D-4C43-BD7C-03B172B6EA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0cce59f-b200-4bec-a5b6-ae6101e8c6c2"/>
    <ds:schemaRef ds:uri="db4f15b3-afa7-4763-acdc-a734bb7854b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1731</Words>
  <Application>Microsoft Office PowerPoint</Application>
  <PresentationFormat>Bildschirmpräsentation (16:9)</PresentationFormat>
  <Paragraphs>324</Paragraphs>
  <Slides>23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34" baseType="lpstr">
      <vt:lpstr>Cambria Math</vt:lpstr>
      <vt:lpstr>TheSans UHH</vt:lpstr>
      <vt:lpstr>TheSans UHH Bold Caps</vt:lpstr>
      <vt:lpstr>Courier New</vt:lpstr>
      <vt:lpstr>TheSans UHH Regular</vt:lpstr>
      <vt:lpstr>Arial</vt:lpstr>
      <vt:lpstr>TheSans UHH Bold Caps</vt:lpstr>
      <vt:lpstr>Calibri</vt:lpstr>
      <vt:lpstr>Aptos</vt:lpstr>
      <vt:lpstr>Wingdings</vt:lpstr>
      <vt:lpstr>Folienmaster</vt:lpstr>
      <vt:lpstr>6. Analysemethoden in der Praxis: Qualitative und quantitative Ansätze                                                                                                                  15.05.2024 </vt:lpstr>
      <vt:lpstr>PowerPoint-Präsentation</vt:lpstr>
      <vt:lpstr>PowerPoint-Präsentation</vt:lpstr>
      <vt:lpstr>PowerPoint-Präsentation</vt:lpstr>
      <vt:lpstr>Beispiele qualitativer Gütekriterien</vt:lpstr>
      <vt:lpstr>Einhaltung quantitativer Gütekriterien</vt:lpstr>
      <vt:lpstr>Validität in der Forschung</vt:lpstr>
      <vt:lpstr>Kombination qualitativer und quantitativer Methoden</vt:lpstr>
      <vt:lpstr>Einsatz der Regressionsanalyse</vt:lpstr>
      <vt:lpstr>Einfache Linearen Regression</vt:lpstr>
      <vt:lpstr>Interpretation der Regressionsergebnisse</vt:lpstr>
      <vt:lpstr>Regressionsergebnisse und Signifikanz</vt:lpstr>
      <vt:lpstr>Beispiel Regressionsergebnis</vt:lpstr>
      <vt:lpstr>Interpretation von Grafiken </vt:lpstr>
      <vt:lpstr>Grafiken in einer Hausarbeit</vt:lpstr>
      <vt:lpstr>Grafiken in einer Hausarbeit</vt:lpstr>
      <vt:lpstr>PowerPoint-Präsentation</vt:lpstr>
      <vt:lpstr>Grafiken in der Wirtschaftsforschung: Ein Beispiel</vt:lpstr>
      <vt:lpstr>Interpretation von Grafiken: Ausreißer</vt:lpstr>
      <vt:lpstr>Beispiel zur Interpretation von Streuung</vt:lpstr>
      <vt:lpstr>Unterstützung durch KI</vt:lpstr>
      <vt:lpstr>Praxisteil</vt:lpstr>
      <vt:lpstr>Dokumentation der KI-Nutzung für den Foliensatz</vt:lpstr>
    </vt:vector>
  </TitlesOfParts>
  <Manager/>
  <Company>Universität Hamburg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Autorenname</dc:creator>
  <cp:keywords/>
  <dc:description/>
  <cp:lastModifiedBy>Mark Spektor</cp:lastModifiedBy>
  <cp:revision>373</cp:revision>
  <dcterms:created xsi:type="dcterms:W3CDTF">2017-11-14T09:58:03Z</dcterms:created>
  <dcterms:modified xsi:type="dcterms:W3CDTF">2025-05-06T13:39:41Z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prache">
    <vt:lpwstr>Deutsch</vt:lpwstr>
  </property>
  <property fmtid="{D5CDD505-2E9C-101B-9397-08002B2CF9AE}" pid="3" name="ContentTypeId">
    <vt:lpwstr>0x010100CDED2E597FF12C419FD0D8D80B052070</vt:lpwstr>
  </property>
  <property fmtid="{D5CDD505-2E9C-101B-9397-08002B2CF9AE}" pid="4" name="MediaServiceImageTags">
    <vt:lpwstr/>
  </property>
</Properties>
</file>